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sYHqH+o/3M11Tl+HOw0a6bu9W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6" d="100"/>
          <a:sy n="156" d="100"/>
        </p:scale>
        <p:origin x="-32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12217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337" name="Google Shape;3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377" name="Google Shape;3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400" name="Google Shape;4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419" name="Google Shape;4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439" name="Google Shape;4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456" name="Google Shape;4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473" name="Google Shape;4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491" name="Google Shape;4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2b45607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0" name="Google Shape;510;gb2b45607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532" name="Google Shape;5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560" name="Google Shape;5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582" name="Google Shape;5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658" name="Google Shape;6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b2b45607c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683" name="Google Shape;683;gb2b45607c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708" name="Google Shape;7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729" name="Google Shape;7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750" name="Google Shape;7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771" name="Google Shape;77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792" name="Google Shape;79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811" name="Google Shape;81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832" name="Google Shape;83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853" name="Google Shape;85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874" name="Google Shape;87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893" name="Google Shape;89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912" name="Google Shape;91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936" name="Google Shape;93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958" name="Google Shape;95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977" name="Google Shape;97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996" name="Google Shape;99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1015" name="Google Shape;101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1040" name="Google Shape;104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1060" name="Google Shape;106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1081" name="Google Shape;108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0" name="Google Shape;110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269" name="Google Shape;2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296" name="Google Shape;2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317" name="Google Shape;3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3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>
            <a:spLocks noGrp="1"/>
          </p:cNvSpPr>
          <p:nvPr>
            <p:ph type="ctrTitle"/>
          </p:nvPr>
        </p:nvSpPr>
        <p:spPr>
          <a:xfrm>
            <a:off x="3252174" y="1411217"/>
            <a:ext cx="2520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Microsoft JhengHei"/>
              <a:buNone/>
            </a:pPr>
            <a:r>
              <a:rPr lang="en-US" sz="3206" b="1">
                <a:solidFill>
                  <a:srgbClr val="002060"/>
                </a:solidFill>
              </a:rPr>
              <a:t>WebGL </a:t>
            </a:r>
            <a:br>
              <a:rPr lang="en-US" sz="3206" b="1">
                <a:solidFill>
                  <a:srgbClr val="002060"/>
                </a:solidFill>
              </a:rPr>
            </a:br>
            <a:r>
              <a:rPr lang="en-US" sz="3206" b="1">
                <a:solidFill>
                  <a:srgbClr val="002060"/>
                </a:solidFill>
              </a:rPr>
              <a:t>Lesson 12</a:t>
            </a:r>
            <a:endParaRPr sz="3206" b="1">
              <a:solidFill>
                <a:srgbClr val="002060"/>
              </a:solidFill>
            </a:endParaRPr>
          </a:p>
        </p:txBody>
      </p:sp>
      <p:pic>
        <p:nvPicPr>
          <p:cNvPr id="90" name="Google Shape;90;p33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207" y="4241152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3"/>
          <p:cNvSpPr txBox="1">
            <a:spLocks noGrp="1"/>
          </p:cNvSpPr>
          <p:nvPr>
            <p:ph type="subTitle" idx="1"/>
          </p:nvPr>
        </p:nvSpPr>
        <p:spPr>
          <a:xfrm>
            <a:off x="2831729" y="4230624"/>
            <a:ext cx="322145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Yen-Yi Chen 陳彥沂</a:t>
            </a:r>
            <a:endParaRPr sz="1800">
              <a:solidFill>
                <a:srgbClr val="E36C09"/>
              </a:solidFill>
            </a:endParaRPr>
          </a:p>
        </p:txBody>
      </p:sp>
      <p:sp>
        <p:nvSpPr>
          <p:cNvPr id="92" name="Google Shape;92;p33"/>
          <p:cNvSpPr txBox="1"/>
          <p:nvPr/>
        </p:nvSpPr>
        <p:spPr>
          <a:xfrm>
            <a:off x="1588551" y="594044"/>
            <a:ext cx="2873312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linss@ntou.edu.tw</a:t>
            </a: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" name="Google Shape;93;p33" descr="D:\Downloads\mail-14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3"/>
          <p:cNvSpPr/>
          <p:nvPr/>
        </p:nvSpPr>
        <p:spPr>
          <a:xfrm>
            <a:off x="3024557" y="2767140"/>
            <a:ext cx="3108234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動態生成Texture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5" name="Google Shape;95;p33" descr="D:\Downloads\111-1114675_user-login-person-man-enter-person-login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511" y="200053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3"/>
          <p:cNvSpPr txBox="1">
            <a:spLocks noGrp="1"/>
          </p:cNvSpPr>
          <p:nvPr>
            <p:ph type="subTitle" idx="1"/>
          </p:nvPr>
        </p:nvSpPr>
        <p:spPr>
          <a:xfrm>
            <a:off x="1588551" y="189550"/>
            <a:ext cx="17871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366092"/>
                </a:solidFill>
              </a:rPr>
              <a:t>Shih-Syun Lin</a:t>
            </a:r>
            <a:endParaRPr sz="1800">
              <a:solidFill>
                <a:srgbClr val="366092"/>
              </a:solidFill>
            </a:endParaRPr>
          </a:p>
        </p:txBody>
      </p:sp>
      <p:pic>
        <p:nvPicPr>
          <p:cNvPr id="97" name="Google Shape;97;p33" descr="D:\Downloads\mail-14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81282" y="470044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3"/>
          <p:cNvSpPr txBox="1">
            <a:spLocks noGrp="1"/>
          </p:cNvSpPr>
          <p:nvPr>
            <p:ph type="subTitle" idx="1"/>
          </p:nvPr>
        </p:nvSpPr>
        <p:spPr>
          <a:xfrm>
            <a:off x="2843811" y="4681568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cloudya07@email.ntou.edu.tw</a:t>
            </a:r>
            <a:endParaRPr sz="1800">
              <a:solidFill>
                <a:srgbClr val="E36C09"/>
              </a:solidFill>
            </a:endParaRPr>
          </a:p>
        </p:txBody>
      </p:sp>
      <p:pic>
        <p:nvPicPr>
          <p:cNvPr id="99" name="Google Shape;99;p33" descr="D:\Downloads\111-1114675_user-login-person-man-enter-person-login-icon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91816" y="144048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3"/>
          <p:cNvSpPr txBox="1"/>
          <p:nvPr/>
        </p:nvSpPr>
        <p:spPr>
          <a:xfrm>
            <a:off x="4354337" y="133520"/>
            <a:ext cx="2779872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Yu-Fan Chang 張宇帆</a:t>
            </a:r>
            <a:endParaRPr sz="1800" b="0" i="0" u="none" strike="noStrike" cap="none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1" name="Google Shape;101;p33" descr="D:\Downloads\mail-142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03891" y="60334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3"/>
          <p:cNvSpPr txBox="1"/>
          <p:nvPr/>
        </p:nvSpPr>
        <p:spPr>
          <a:xfrm>
            <a:off x="4366420" y="584464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a2569875@gmail.com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40" name="Google Shape;340;p1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41" name="Google Shape;341;p1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45" name="Google Shape;345;p1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46" name="Google Shape;346;p1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49" name="Google Shape;349;p1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50" name="Google Shape;350;p11"/>
          <p:cNvSpPr/>
          <p:nvPr/>
        </p:nvSpPr>
        <p:spPr>
          <a:xfrm>
            <a:off x="939406" y="1649766"/>
            <a:ext cx="32031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在繪製場景物件的同時，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將相同的矩陣作用到網頁元素的CSS上</a:t>
            </a:r>
            <a:endParaRPr/>
          </a:p>
        </p:txBody>
      </p:sp>
      <p:sp>
        <p:nvSpPr>
          <p:cNvPr id="351" name="Google Shape;351;p11"/>
          <p:cNvSpPr/>
          <p:nvPr/>
        </p:nvSpPr>
        <p:spPr>
          <a:xfrm>
            <a:off x="971601" y="3314130"/>
            <a:ext cx="7077359" cy="1415772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PushMatrix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'model'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mat4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rotate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TopMatrix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'model'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degToRad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rEle1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),[</a:t>
            </a:r>
            <a:r>
              <a:rPr lang="en-US" sz="12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2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2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//將對應位置的矩陣設定為網頁元素的CSS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setCSS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1" i="0" u="none" strike="noStrike" cap="none">
                <a:solidFill>
                  <a:srgbClr val="80400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'ele1'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2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'Transform'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getModelCSS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//以相同的矩陣在場景中繪製物件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drawSquare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2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335" y="1049709"/>
            <a:ext cx="3918625" cy="226442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1"/>
          <p:cNvSpPr/>
          <p:nvPr/>
        </p:nvSpPr>
        <p:spPr>
          <a:xfrm>
            <a:off x="971601" y="987574"/>
            <a:ext cx="208249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（一）實作方法1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59" name="Google Shape;359;p1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60" name="Google Shape;360;p1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64" name="Google Shape;364;p1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65" name="Google Shape;365;p1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68" name="Google Shape;368;p1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69" name="Google Shape;369;p12"/>
          <p:cNvSpPr txBox="1"/>
          <p:nvPr/>
        </p:nvSpPr>
        <p:spPr>
          <a:xfrm>
            <a:off x="395524" y="1496450"/>
            <a:ext cx="60501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然而此時Canvas</a:t>
            </a: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跟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會互相遮擋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而調整CSS中的z-index也會導致遮擋不正常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70" name="Google Shape;370;p12"/>
          <p:cNvGrpSpPr/>
          <p:nvPr/>
        </p:nvGrpSpPr>
        <p:grpSpPr>
          <a:xfrm>
            <a:off x="1091498" y="987574"/>
            <a:ext cx="6674806" cy="4054345"/>
            <a:chOff x="1345956" y="365125"/>
            <a:chExt cx="10267852" cy="6236798"/>
          </a:xfrm>
        </p:grpSpPr>
        <p:pic>
          <p:nvPicPr>
            <p:cNvPr id="371" name="Google Shape;371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51086" y="365125"/>
              <a:ext cx="2402714" cy="2387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9446" y="3426944"/>
              <a:ext cx="5494362" cy="3174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45956" y="3421441"/>
              <a:ext cx="3190876" cy="31804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12"/>
          <p:cNvSpPr/>
          <p:nvPr/>
        </p:nvSpPr>
        <p:spPr>
          <a:xfrm>
            <a:off x="971601" y="987574"/>
            <a:ext cx="208249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（一）實作方法1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80" name="Google Shape;380;p1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81" name="Google Shape;381;p1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85" name="Google Shape;385;p1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86" name="Google Shape;386;p1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89" name="Google Shape;389;p1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90" name="Google Shape;390;p13"/>
          <p:cNvSpPr txBox="1"/>
          <p:nvPr/>
        </p:nvSpPr>
        <p:spPr>
          <a:xfrm>
            <a:off x="378636" y="1418876"/>
            <a:ext cx="4831080" cy="59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因此我們宣告一個Uniform變數，來讓該處繪製出來是0，以便讓Canvas破洞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91" name="Google Shape;391;p13"/>
          <p:cNvGrpSpPr/>
          <p:nvPr/>
        </p:nvGrpSpPr>
        <p:grpSpPr>
          <a:xfrm>
            <a:off x="6105144" y="593304"/>
            <a:ext cx="2712719" cy="3403484"/>
            <a:chOff x="7760850" y="269826"/>
            <a:chExt cx="4149080" cy="5205598"/>
          </a:xfrm>
        </p:grpSpPr>
        <p:pic>
          <p:nvPicPr>
            <p:cNvPr id="392" name="Google Shape;39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60850" y="269826"/>
              <a:ext cx="3942574" cy="391697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3" name="Google Shape;393;p13"/>
            <p:cNvCxnSpPr/>
            <p:nvPr/>
          </p:nvCxnSpPr>
          <p:spPr>
            <a:xfrm>
              <a:off x="9528794" y="1623474"/>
              <a:ext cx="1825006" cy="2737511"/>
            </a:xfrm>
            <a:prstGeom prst="straightConnector1">
              <a:avLst/>
            </a:prstGeom>
            <a:noFill/>
            <a:ln w="57150" cap="flat" cmpd="sng">
              <a:solidFill>
                <a:srgbClr val="4A7DBA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394" name="Google Shape;394;p13"/>
            <p:cNvSpPr txBox="1"/>
            <p:nvPr/>
          </p:nvSpPr>
          <p:spPr>
            <a:xfrm>
              <a:off x="9336570" y="4345644"/>
              <a:ext cx="2573360" cy="1129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此處是透明的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(即類似讓Canvas破洞的效果)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95" name="Google Shape;395;p13"/>
          <p:cNvSpPr/>
          <p:nvPr/>
        </p:nvSpPr>
        <p:spPr>
          <a:xfrm>
            <a:off x="312870" y="3376193"/>
            <a:ext cx="6118409" cy="144655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PushMatrix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'model'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mat4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rotate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TopMatrix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'model'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degToRad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rEle1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),[</a:t>
            </a:r>
            <a:r>
              <a:rPr lang="en-US" sz="11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//將對應位置的矩陣設定為網頁元素的CSS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setCSS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1" i="0" u="none" strike="noStrike" cap="none">
                <a:solidFill>
                  <a:srgbClr val="80400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'ele1'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1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'Transform'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getModelCSS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//以相同的矩陣在場景中繪製物件</a:t>
            </a:r>
            <a:endParaRPr sz="1100" b="0" i="0" u="none" strike="noStrike" cap="none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uniform4fv</a:t>
            </a:r>
            <a:r>
              <a:rPr lang="en-US" sz="1100" b="1" i="0" u="none" strike="noStrike" cap="none">
                <a:solidFill>
                  <a:srgbClr val="000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shaderProgram</a:t>
            </a:r>
            <a:r>
              <a:rPr lang="en-US" sz="1100" b="1" i="0" u="none" strike="noStrike" cap="none">
                <a:solidFill>
                  <a:srgbClr val="000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colorUniform</a:t>
            </a:r>
            <a:r>
              <a:rPr lang="en-US" sz="1100" b="1" i="0" u="none" strike="noStrike" cap="none">
                <a:solidFill>
                  <a:srgbClr val="000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,[</a:t>
            </a:r>
            <a:r>
              <a:rPr lang="en-US" sz="1100" b="0" i="0" u="none" strike="noStrike" cap="none">
                <a:solidFill>
                  <a:srgbClr val="FF8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FF8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FF8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FF8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drawSquare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312870" y="2206894"/>
            <a:ext cx="4734618" cy="1107996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0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 b="1" i="0" u="none" strike="noStrike" cap="none">
                <a:solidFill>
                  <a:srgbClr val="8000FF"/>
                </a:solidFill>
                <a:latin typeface="Courier New"/>
                <a:ea typeface="Courier New"/>
                <a:cs typeface="Courier New"/>
                <a:sym typeface="Courier New"/>
              </a:rPr>
              <a:t>"shader-fs"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0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 b="1" i="0" u="none" strike="noStrike" cap="none">
                <a:solidFill>
                  <a:srgbClr val="8000FF"/>
                </a:solidFill>
                <a:latin typeface="Courier New"/>
                <a:ea typeface="Courier New"/>
                <a:cs typeface="Courier New"/>
                <a:sym typeface="Courier New"/>
              </a:rPr>
              <a:t>"x-shader/x-fragment"</a:t>
            </a:r>
            <a:r>
              <a:rPr lang="en-US" sz="11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precision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i="0" u="none" strike="noStrike" cap="none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rPr>
              <a:t>mediump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i="0" u="none" strike="noStrike" cap="none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sz="1100" b="0" i="0" u="none" strike="noStrike" cap="none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i="0" u="none" strike="noStrike" cap="none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vColor</a:t>
            </a:r>
            <a:r>
              <a:rPr lang="en-US" sz="1100" b="0" i="0" u="none" strike="noStrike" cap="none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i="0" u="none" strike="noStrike" cap="none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uColor</a:t>
            </a:r>
            <a:r>
              <a:rPr lang="en-US" sz="1100" b="0" i="0" u="none" strike="noStrike" cap="none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main</a:t>
            </a:r>
            <a:r>
              <a:rPr lang="en-US" sz="1100" b="0" i="0" u="none" strike="noStrike" cap="none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1" i="0" u="none" strike="noStrike" cap="none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100" b="0" i="0" u="none" strike="noStrike" cap="none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0" i="0" u="none" strike="noStrike" cap="none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100" b="1" i="0" u="none" strike="noStrike" cap="none">
                <a:solidFill>
                  <a:srgbClr val="0080FF"/>
                </a:solidFill>
                <a:latin typeface="Courier New"/>
                <a:ea typeface="Courier New"/>
                <a:cs typeface="Courier New"/>
                <a:sym typeface="Courier New"/>
              </a:rPr>
              <a:t>gl_FragColor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0" i="0" u="none" strike="noStrike" cap="none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uColor</a:t>
            </a:r>
            <a:r>
              <a:rPr lang="en-US" sz="1100" b="0" i="0" u="none" strike="noStrike" cap="none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vColor</a:t>
            </a:r>
            <a:r>
              <a:rPr lang="en-US" sz="1100" b="0" i="0" u="none" strike="noStrike" cap="none">
                <a:solidFill>
                  <a:srgbClr val="408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971601" y="987574"/>
            <a:ext cx="208249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（一）實作方法1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03" name="Google Shape;403;p1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04" name="Google Shape;404;p1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08" name="Google Shape;408;p1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09" name="Google Shape;409;p1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12" name="Google Shape;412;p1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13" name="Google Shape;413;p14"/>
          <p:cNvSpPr txBox="1"/>
          <p:nvPr/>
        </p:nvSpPr>
        <p:spPr>
          <a:xfrm>
            <a:off x="1689760" y="1526913"/>
            <a:ext cx="718160" cy="59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14" name="Google Shape;4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209" y="1526913"/>
            <a:ext cx="3316107" cy="330530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4"/>
          <p:cNvSpPr/>
          <p:nvPr/>
        </p:nvSpPr>
        <p:spPr>
          <a:xfrm>
            <a:off x="971601" y="987574"/>
            <a:ext cx="208249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（一）實作方法1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6" name="Google Shape;416;p14"/>
          <p:cNvSpPr/>
          <p:nvPr/>
        </p:nvSpPr>
        <p:spPr>
          <a:xfrm>
            <a:off x="3108960" y="1034321"/>
            <a:ext cx="595035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/>
          </a:p>
        </p:txBody>
      </p:sp>
      <p:sp>
        <p:nvSpPr>
          <p:cNvPr id="17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22" name="Google Shape;422;p1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23" name="Google Shape;423;p1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27" name="Google Shape;427;p1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28" name="Google Shape;428;p1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31" name="Google Shape;431;p1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32" name="Google Shape;432;p15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（二）實作方法2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3" name="Google Shape;433;p15"/>
          <p:cNvSpPr/>
          <p:nvPr/>
        </p:nvSpPr>
        <p:spPr>
          <a:xfrm>
            <a:off x="2470209" y="2013442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把東西畫在另外一個獨立的canvas上，</a:t>
            </a:r>
            <a:endParaRPr sz="14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再透過gl.readPixels將當中的像素讀出作為Texture。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這種作法可能會需要根據canvas的特性調整呼叫方式。</a:t>
            </a:r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1465377" y="2166750"/>
            <a:ext cx="942543" cy="432048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做法A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5" name="Google Shape;435;p15"/>
          <p:cNvSpPr/>
          <p:nvPr/>
        </p:nvSpPr>
        <p:spPr>
          <a:xfrm>
            <a:off x="2470209" y="3281410"/>
            <a:ext cx="42780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直接把整個網頁物件傳進TextureBuffer中。</a:t>
            </a:r>
            <a:endParaRPr sz="14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這種做法在舊版的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瀏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覽器中可能會失效，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但程式碼較為簡潔。</a:t>
            </a:r>
            <a:endParaRPr/>
          </a:p>
        </p:txBody>
      </p:sp>
      <p:sp>
        <p:nvSpPr>
          <p:cNvPr id="436" name="Google Shape;436;p15"/>
          <p:cNvSpPr/>
          <p:nvPr/>
        </p:nvSpPr>
        <p:spPr>
          <a:xfrm>
            <a:off x="1465377" y="3434718"/>
            <a:ext cx="942543" cy="432048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做法B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rgbClr val="0070C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42" name="Google Shape;442;p1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43" name="Google Shape;443;p1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48" name="Google Shape;448;p1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51" name="Google Shape;451;p1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52" name="Google Shape;452;p16"/>
          <p:cNvSpPr/>
          <p:nvPr/>
        </p:nvSpPr>
        <p:spPr>
          <a:xfrm>
            <a:off x="484280" y="1643072"/>
            <a:ext cx="7861144" cy="3139321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//讀取做法A : gl.readPixels</a:t>
            </a:r>
            <a:endParaRPr sz="1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handleLoadedCanvas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other_gl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//宣告足以裝進所有像素的陣列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pixels 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Uint8ClampedArray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other_gl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viewportWidth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other_gl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viewportHeight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1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//將另一個gl物件中的像素讀出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other_gl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readPixels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other_gl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viewportWidth 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other_gl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viewportHeight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UNSIGNED_BYTE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pixels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//傳到目前要用的gl物件中的Texture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bindTexture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texture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texImage2D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UNSIGNED_BYTE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1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ImageData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pixels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other_gl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viewportWidth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other_gl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viewportHeight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texParameteri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TEXTURE_MAG_FILTER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texParameteri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TEXTURE_MIN_FILTER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NEAREST_MIPMAP_NEAREST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generateMipmap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bindTexture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//將當前紋理設置為null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6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（二）實作方法2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rgbClr val="0070C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59" name="Google Shape;459;p1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60" name="Google Shape;460;p1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64" name="Google Shape;464;p1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65" name="Google Shape;465;p1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68" name="Google Shape;468;p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69" name="Google Shape;469;p17"/>
          <p:cNvSpPr/>
          <p:nvPr/>
        </p:nvSpPr>
        <p:spPr>
          <a:xfrm>
            <a:off x="613488" y="1665229"/>
            <a:ext cx="7846944" cy="1954381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//讀取做法B : 直接塞網頁物件 </a:t>
            </a:r>
            <a:r>
              <a:rPr lang="en-US" sz="11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(如 &lt;img&gt;、&lt;video&gt;、&lt;canvas&gt;)讓瀏覽器讀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注意 : 可能存在相容性風險，比如IE肯定爆炸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handleLoadedHTML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web_html_obj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bindTexture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texture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texImage2D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UNSIGNED_BYTE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web_html_obj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texParameteri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TEXTURE_MAG_FILTER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texParameteri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TEXTURE_MIN_FILTER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NEAREST_MIPMAP_NEAREST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generateMipmap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bindTexture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TEXTURE_2D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US" sz="11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//將當前紋理設置為null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7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（二）實作方法2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rgbClr val="0070C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76" name="Google Shape;476;p1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77" name="Google Shape;477;p1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81" name="Google Shape;481;p1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82" name="Google Shape;482;p1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85" name="Google Shape;485;p1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86" name="Google Shape;486;p19"/>
          <p:cNvSpPr txBox="1"/>
          <p:nvPr/>
        </p:nvSpPr>
        <p:spPr>
          <a:xfrm>
            <a:off x="1864181" y="1519101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87" name="Google Shape;48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209" y="1519101"/>
            <a:ext cx="2574417" cy="349468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9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（二）實作方法2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rgbClr val="0070C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二、實作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494" name="Google Shape;494;p2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95" name="Google Shape;495;p2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99" name="Google Shape;499;p2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00" name="Google Shape;500;p2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03" name="Google Shape;503;p2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04" name="Google Shape;504;p20"/>
          <p:cNvSpPr txBox="1"/>
          <p:nvPr/>
        </p:nvSpPr>
        <p:spPr>
          <a:xfrm>
            <a:off x="838200" y="1569593"/>
            <a:ext cx="5757672" cy="277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 Buffer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webGLStart()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display()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drawScene()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drawSceneOnLaptopScreen()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/>
          </a:p>
        </p:txBody>
      </p:sp>
      <p:pic>
        <p:nvPicPr>
          <p:cNvPr id="505" name="Google Shape;5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708" y="1203598"/>
            <a:ext cx="3506724" cy="268968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0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7" name="Google Shape;507;p20"/>
          <p:cNvSpPr/>
          <p:nvPr/>
        </p:nvSpPr>
        <p:spPr>
          <a:xfrm>
            <a:off x="3108960" y="1034321"/>
            <a:ext cx="800219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最複雜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rgbClr val="7030A0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b2b45607c9_0_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279883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二、實作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513" name="Google Shape;513;gb2b45607c9_0_3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514" name="Google Shape;514;gb2b45607c9_0_3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5" name="Google Shape;515;gb2b45607c9_0_3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6" name="Google Shape;516;gb2b45607c9_0_3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7" name="Google Shape;517;gb2b45607c9_0_3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18" name="Google Shape;518;gb2b45607c9_0_3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519" name="Google Shape;519;gb2b45607c9_0_3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0" name="Google Shape;520;gb2b45607c9_0_3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1" name="Google Shape;521;gb2b45607c9_0_3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22" name="Google Shape;522;gb2b45607c9_0_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523" name="Google Shape;523;gb2b45607c9_0_3"/>
          <p:cNvSpPr/>
          <p:nvPr/>
        </p:nvSpPr>
        <p:spPr>
          <a:xfrm>
            <a:off x="889248" y="875496"/>
            <a:ext cx="47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altLang="en-US" sz="2000" b="0" i="0" u="none" strike="noStrike" cap="none" dirty="0" smtClean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複習</a:t>
            </a:r>
            <a:r>
              <a:rPr lang="en-US" sz="2000" b="0" i="0" u="none" strike="noStrike" cap="none" dirty="0" smtClean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 </a:t>
            </a:r>
            <a:r>
              <a:rPr lang="en-US" sz="2000" b="0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</a:t>
            </a:r>
            <a:endParaRPr sz="20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b2b45607c9_0_3"/>
          <p:cNvSpPr/>
          <p:nvPr/>
        </p:nvSpPr>
        <p:spPr>
          <a:xfrm>
            <a:off x="971600" y="1485809"/>
            <a:ext cx="958800" cy="4320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功能</a:t>
            </a:r>
            <a:endParaRPr sz="1800" b="1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5" name="Google Shape;525;gb2b45607c9_0_3"/>
          <p:cNvSpPr/>
          <p:nvPr/>
        </p:nvSpPr>
        <p:spPr>
          <a:xfrm>
            <a:off x="1943950" y="1542538"/>
            <a:ext cx="6863400" cy="31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用來處理準備顯示到螢幕上的內容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儲存Shading的最終結果</a:t>
            </a:r>
            <a:r>
              <a:rPr 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6" name="Google Shape;526;gb2b45607c9_0_3"/>
          <p:cNvSpPr/>
          <p:nvPr/>
        </p:nvSpPr>
        <p:spPr>
          <a:xfrm>
            <a:off x="971601" y="2269019"/>
            <a:ext cx="958800" cy="4320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特性</a:t>
            </a:r>
            <a:endParaRPr sz="1800" b="1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7" name="Google Shape;527;gb2b45607c9_0_3"/>
          <p:cNvSpPr/>
          <p:nvPr/>
        </p:nvSpPr>
        <p:spPr>
          <a:xfrm>
            <a:off x="1943946" y="2268642"/>
            <a:ext cx="68634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對Frame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Buffer設定的動作可以全部都寫入，例如畫圓形（</a:t>
            </a:r>
            <a:r>
              <a:rPr lang="en-US" b="0" i="0" u="none" strike="noStrike" cap="none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複寫紙的感覺</a:t>
            </a:r>
            <a:r>
              <a:rPr lang="en-US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），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可同時畫在Color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Buffer、Depth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Buffer和Stencil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Buffer上</a:t>
            </a:r>
            <a:endParaRPr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en-US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也可以關閉特定Buffer，比如關閉Depth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Buffer，將不會進行遮擋判斷</a:t>
            </a:r>
            <a:endParaRPr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en-US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也可以關閉Color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Buffer，只畫在Depth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Buffer，這樣就會畫出一個透明的類似隱形斗篷的東西，在他後方的東西畫不上去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8" name="Google Shape;528;gb2b45607c9_0_3"/>
          <p:cNvSpPr/>
          <p:nvPr/>
        </p:nvSpPr>
        <p:spPr>
          <a:xfrm>
            <a:off x="971601" y="3891135"/>
            <a:ext cx="958800" cy="4320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內容</a:t>
            </a:r>
            <a:endParaRPr sz="1800" b="1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9" name="Google Shape;529;gb2b45607c9_0_3"/>
          <p:cNvSpPr/>
          <p:nvPr/>
        </p:nvSpPr>
        <p:spPr>
          <a:xfrm>
            <a:off x="1943946" y="3861191"/>
            <a:ext cx="6863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Buffer會包含</a:t>
            </a:r>
            <a:endParaRPr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2個Color Buffer :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前和後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儲存每個像素Shading後的顏色結果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1個Depth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處理視線遮擋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1個Stencil Buffer 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遮罩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rgbClr val="7030A0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1161344" y="987574"/>
            <a:ext cx="5407096" cy="135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dirty="0" err="1" smtClean="0">
                <a:solidFill>
                  <a:srgbClr val="002060"/>
                </a:solidFill>
              </a:rPr>
              <a:t>動態生成</a:t>
            </a:r>
            <a:r>
              <a:rPr lang="en-US" dirty="0" err="1">
                <a:solidFill>
                  <a:srgbClr val="002060"/>
                </a:solidFill>
              </a:rPr>
              <a:t>Texture</a:t>
            </a:r>
            <a:endParaRPr dirty="0"/>
          </a:p>
        </p:txBody>
      </p:sp>
      <p:sp>
        <p:nvSpPr>
          <p:cNvPr id="120" name="Google Shape;120;p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1256168" y="1682126"/>
            <a:ext cx="399858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一、Stencil Buffer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二、鏡面反射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三、實作平面鏡效果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四、問題討論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535" name="Google Shape;535;p2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36" name="Google Shape;536;p2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40" name="Google Shape;540;p2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41" name="Google Shape;541;p2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545" name="Google Shape;545;p22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6" name="Google Shape;546;p22"/>
          <p:cNvSpPr/>
          <p:nvPr/>
        </p:nvSpPr>
        <p:spPr>
          <a:xfrm>
            <a:off x="971600" y="1417623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 Buffer </a:t>
            </a:r>
            <a:endParaRPr/>
          </a:p>
        </p:txBody>
      </p:sp>
      <p:grpSp>
        <p:nvGrpSpPr>
          <p:cNvPr id="547" name="Google Shape;547;p22"/>
          <p:cNvGrpSpPr/>
          <p:nvPr/>
        </p:nvGrpSpPr>
        <p:grpSpPr>
          <a:xfrm>
            <a:off x="919779" y="1974062"/>
            <a:ext cx="6931053" cy="2912162"/>
            <a:chOff x="2696332" y="2660120"/>
            <a:chExt cx="9391024" cy="3945747"/>
          </a:xfrm>
        </p:grpSpPr>
        <p:pic>
          <p:nvPicPr>
            <p:cNvPr id="548" name="Google Shape;548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65255" y="5029804"/>
              <a:ext cx="4677930" cy="1452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46001" y="4140120"/>
              <a:ext cx="4677930" cy="1452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46001" y="3399885"/>
              <a:ext cx="4677930" cy="145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22"/>
            <p:cNvSpPr txBox="1"/>
            <p:nvPr/>
          </p:nvSpPr>
          <p:spPr>
            <a:xfrm>
              <a:off x="2696332" y="5980348"/>
              <a:ext cx="2004647" cy="625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已於螢幕顯示的Frame Buffer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2" name="Google Shape;552;p22"/>
            <p:cNvSpPr txBox="1"/>
            <p:nvPr/>
          </p:nvSpPr>
          <p:spPr>
            <a:xfrm>
              <a:off x="2945447" y="5025174"/>
              <a:ext cx="2004647" cy="625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繪製中的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Frame Buffer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3" name="Google Shape;553;p22"/>
            <p:cNvSpPr txBox="1"/>
            <p:nvPr/>
          </p:nvSpPr>
          <p:spPr>
            <a:xfrm>
              <a:off x="2945447" y="4528276"/>
              <a:ext cx="2004647" cy="375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Depth Buffer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554" name="Google Shape;554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46001" y="2660120"/>
              <a:ext cx="4677930" cy="144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Google Shape;555;p22"/>
            <p:cNvSpPr txBox="1"/>
            <p:nvPr/>
          </p:nvSpPr>
          <p:spPr>
            <a:xfrm>
              <a:off x="2892718" y="3845905"/>
              <a:ext cx="2004647" cy="375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Stencil Buffer</a:t>
              </a: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6" name="Google Shape;556;p22"/>
            <p:cNvSpPr txBox="1"/>
            <p:nvPr/>
          </p:nvSpPr>
          <p:spPr>
            <a:xfrm>
              <a:off x="9622162" y="6176963"/>
              <a:ext cx="2229868" cy="375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Your Screen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557" name="Google Shape;557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80631" y="4170461"/>
              <a:ext cx="2706725" cy="1980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rgbClr val="7030A0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563" name="Google Shape;563;p2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64" name="Google Shape;564;p2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68" name="Google Shape;568;p2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69" name="Google Shape;569;p2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72" name="Google Shape;572;p2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573" name="Google Shape;573;p23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4" name="Google Shape;574;p23"/>
          <p:cNvSpPr/>
          <p:nvPr/>
        </p:nvSpPr>
        <p:spPr>
          <a:xfrm>
            <a:off x="971600" y="1417623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 Buffer </a:t>
            </a:r>
            <a:endParaRPr/>
          </a:p>
        </p:txBody>
      </p:sp>
      <p:sp>
        <p:nvSpPr>
          <p:cNvPr id="575" name="Google Shape;575;p23"/>
          <p:cNvSpPr txBox="1"/>
          <p:nvPr/>
        </p:nvSpPr>
        <p:spPr>
          <a:xfrm>
            <a:off x="3192774" y="987575"/>
            <a:ext cx="5440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然而 「Buffer」 只是一塊位於GPU的記憶體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因此事實上我們可以將之Bind到別處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所有buffer都可以透過bind buffer改變作用中的buffer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76" name="Google Shape;576;p23"/>
          <p:cNvGrpSpPr/>
          <p:nvPr/>
        </p:nvGrpSpPr>
        <p:grpSpPr>
          <a:xfrm>
            <a:off x="2630800" y="2554766"/>
            <a:ext cx="3568832" cy="1928346"/>
            <a:chOff x="4868032" y="3649339"/>
            <a:chExt cx="4677930" cy="2527624"/>
          </a:xfrm>
        </p:grpSpPr>
        <p:pic>
          <p:nvPicPr>
            <p:cNvPr id="577" name="Google Shape;577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68032" y="4724892"/>
              <a:ext cx="4677930" cy="1452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68032" y="4248426"/>
              <a:ext cx="4677930" cy="14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68032" y="3649339"/>
              <a:ext cx="4677930" cy="1442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rgbClr val="7030A0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複習shader工作流程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585" name="Google Shape;585;p2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86" name="Google Shape;586;p2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90" name="Google Shape;590;p2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91" name="Google Shape;591;p2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94" name="Google Shape;594;p2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595" name="Google Shape;595;p25"/>
          <p:cNvGrpSpPr/>
          <p:nvPr/>
        </p:nvGrpSpPr>
        <p:grpSpPr>
          <a:xfrm>
            <a:off x="593304" y="1223779"/>
            <a:ext cx="7536913" cy="3666950"/>
            <a:chOff x="838201" y="1444593"/>
            <a:chExt cx="10329770" cy="5025765"/>
          </a:xfrm>
        </p:grpSpPr>
        <p:sp>
          <p:nvSpPr>
            <p:cNvPr id="596" name="Google Shape;596;p25"/>
            <p:cNvSpPr/>
            <p:nvPr/>
          </p:nvSpPr>
          <p:spPr>
            <a:xfrm>
              <a:off x="7933519" y="3198978"/>
              <a:ext cx="512421" cy="59630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5833895" y="4391494"/>
              <a:ext cx="1940256" cy="2856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723792" y="3816536"/>
              <a:ext cx="178234" cy="8605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5393107" y="3816536"/>
              <a:ext cx="508919" cy="2300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4249764" y="3450136"/>
              <a:ext cx="1270478" cy="96863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3675114" y="4058346"/>
              <a:ext cx="366020" cy="80566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3969414" y="4053417"/>
              <a:ext cx="366020" cy="29163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10462846" y="4571722"/>
              <a:ext cx="320855" cy="5187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9901432" y="4798475"/>
              <a:ext cx="883349" cy="3402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8862744" y="4345051"/>
              <a:ext cx="1143787" cy="9454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3655912" y="4727225"/>
              <a:ext cx="5309245" cy="33034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07" name="Google Shape;607;p25"/>
            <p:cNvCxnSpPr/>
            <p:nvPr/>
          </p:nvCxnSpPr>
          <p:spPr>
            <a:xfrm rot="10800000" flipH="1">
              <a:off x="6441927" y="2902870"/>
              <a:ext cx="1205440" cy="995040"/>
            </a:xfrm>
            <a:prstGeom prst="bentConnector3">
              <a:avLst>
                <a:gd name="adj1" fmla="val 300400"/>
              </a:avLst>
            </a:prstGeom>
            <a:noFill/>
            <a:ln w="57150" cap="flat" cmpd="sng">
              <a:solidFill>
                <a:srgbClr val="DE46E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08" name="Google Shape;608;p25"/>
            <p:cNvSpPr/>
            <p:nvPr/>
          </p:nvSpPr>
          <p:spPr>
            <a:xfrm>
              <a:off x="838201" y="2203068"/>
              <a:ext cx="1157654" cy="3798277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網頁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JavaScript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2333488" y="2319687"/>
              <a:ext cx="1322424" cy="870438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頂點處理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Vertex Processing</a:t>
              </a: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4079898" y="2319687"/>
              <a:ext cx="1425551" cy="870438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幾何生成Primitive Assembly</a:t>
              </a: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5982295" y="2203068"/>
              <a:ext cx="1046781" cy="220161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網格化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Rasterizer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(Pixels)</a:t>
              </a: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7677451" y="2319687"/>
              <a:ext cx="1560265" cy="870438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片段處理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Fragment Processing</a:t>
              </a: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9812395" y="2319687"/>
              <a:ext cx="1355575" cy="87043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框架處理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Frame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Processing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10024971" y="3766572"/>
              <a:ext cx="1143000" cy="870438"/>
            </a:xfrm>
            <a:prstGeom prst="rect">
              <a:avLst/>
            </a:prstGeom>
            <a:solidFill>
              <a:srgbClr val="953734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Frame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Buffer</a:t>
              </a: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7677452" y="3800211"/>
              <a:ext cx="1025589" cy="870438"/>
            </a:xfrm>
            <a:prstGeom prst="rect">
              <a:avLst/>
            </a:prstGeom>
            <a:solidFill>
              <a:srgbClr val="953734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Buffer</a:t>
              </a:r>
              <a:endParaRPr/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2444702" y="3559402"/>
              <a:ext cx="1121602" cy="870439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 Unpack</a:t>
              </a: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4328381" y="3493459"/>
              <a:ext cx="1121602" cy="870439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 Transfer</a:t>
              </a: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2455401" y="4805407"/>
              <a:ext cx="1121602" cy="870439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pack</a:t>
              </a: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19" name="Google Shape;619;p25"/>
            <p:cNvCxnSpPr/>
            <p:nvPr/>
          </p:nvCxnSpPr>
          <p:spPr>
            <a:xfrm>
              <a:off x="7029076" y="2619439"/>
              <a:ext cx="648376" cy="0"/>
            </a:xfrm>
            <a:prstGeom prst="straightConnector1">
              <a:avLst/>
            </a:prstGeom>
            <a:noFill/>
            <a:ln w="57150" cap="flat" cmpd="sng">
              <a:solidFill>
                <a:srgbClr val="DE46E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20" name="Google Shape;620;p25"/>
            <p:cNvCxnSpPr>
              <a:stCxn id="621" idx="3"/>
            </p:cNvCxnSpPr>
            <p:nvPr/>
          </p:nvCxnSpPr>
          <p:spPr>
            <a:xfrm>
              <a:off x="9237717" y="2755050"/>
              <a:ext cx="574800" cy="0"/>
            </a:xfrm>
            <a:prstGeom prst="straightConnector1">
              <a:avLst/>
            </a:prstGeom>
            <a:noFill/>
            <a:ln w="57150" cap="flat" cmpd="sng">
              <a:solidFill>
                <a:srgbClr val="DE46E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22" name="Google Shape;622;p25"/>
            <p:cNvCxnSpPr/>
            <p:nvPr/>
          </p:nvCxnSpPr>
          <p:spPr>
            <a:xfrm>
              <a:off x="1995855" y="3928678"/>
              <a:ext cx="397565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23" name="Google Shape;623;p25"/>
            <p:cNvCxnSpPr/>
            <p:nvPr/>
          </p:nvCxnSpPr>
          <p:spPr>
            <a:xfrm rot="10800000" flipH="1">
              <a:off x="3566304" y="3897909"/>
              <a:ext cx="762077" cy="1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24" name="Google Shape;624;p25"/>
            <p:cNvCxnSpPr/>
            <p:nvPr/>
          </p:nvCxnSpPr>
          <p:spPr>
            <a:xfrm rot="10800000" flipH="1">
              <a:off x="5449983" y="3700079"/>
              <a:ext cx="532311" cy="1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25" name="Google Shape;625;p25"/>
            <p:cNvCxnSpPr>
              <a:stCxn id="617" idx="3"/>
            </p:cNvCxnSpPr>
            <p:nvPr/>
          </p:nvCxnSpPr>
          <p:spPr>
            <a:xfrm>
              <a:off x="5449983" y="3928678"/>
              <a:ext cx="2227500" cy="595500"/>
            </a:xfrm>
            <a:prstGeom prst="bentConnector3">
              <a:avLst>
                <a:gd name="adj1" fmla="val 113792"/>
              </a:avLst>
            </a:prstGeom>
            <a:noFill/>
            <a:ln w="57150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26" name="Google Shape;626;p25"/>
            <p:cNvCxnSpPr/>
            <p:nvPr/>
          </p:nvCxnSpPr>
          <p:spPr>
            <a:xfrm>
              <a:off x="5449983" y="4201791"/>
              <a:ext cx="203471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" name="Google Shape;627;p25"/>
            <p:cNvCxnSpPr/>
            <p:nvPr/>
          </p:nvCxnSpPr>
          <p:spPr>
            <a:xfrm>
              <a:off x="5644662" y="4192999"/>
              <a:ext cx="0" cy="468858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8" name="Google Shape;628;p25"/>
            <p:cNvCxnSpPr/>
            <p:nvPr/>
          </p:nvCxnSpPr>
          <p:spPr>
            <a:xfrm flipH="1">
              <a:off x="5644662" y="4953842"/>
              <a:ext cx="8792" cy="355598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9" name="Google Shape;629;p25"/>
            <p:cNvCxnSpPr/>
            <p:nvPr/>
          </p:nvCxnSpPr>
          <p:spPr>
            <a:xfrm rot="10800000">
              <a:off x="3577003" y="5279397"/>
              <a:ext cx="2067659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5"/>
            <p:cNvSpPr/>
            <p:nvPr/>
          </p:nvSpPr>
          <p:spPr>
            <a:xfrm>
              <a:off x="8915294" y="4500303"/>
              <a:ext cx="1038686" cy="699967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Read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Control</a:t>
              </a: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31" name="Google Shape;631;p25"/>
            <p:cNvCxnSpPr/>
            <p:nvPr/>
          </p:nvCxnSpPr>
          <p:spPr>
            <a:xfrm>
              <a:off x="10658015" y="4637010"/>
              <a:ext cx="0" cy="34638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2" name="Google Shape;632;p25"/>
            <p:cNvCxnSpPr/>
            <p:nvPr/>
          </p:nvCxnSpPr>
          <p:spPr>
            <a:xfrm rot="10800000">
              <a:off x="9865267" y="4983392"/>
              <a:ext cx="817387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3" name="Google Shape;633;p25"/>
            <p:cNvCxnSpPr/>
            <p:nvPr/>
          </p:nvCxnSpPr>
          <p:spPr>
            <a:xfrm rot="10800000">
              <a:off x="3815862" y="4859077"/>
              <a:ext cx="5166879" cy="1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4" name="Google Shape;634;p25"/>
            <p:cNvCxnSpPr/>
            <p:nvPr/>
          </p:nvCxnSpPr>
          <p:spPr>
            <a:xfrm rot="10800000">
              <a:off x="3815479" y="4177557"/>
              <a:ext cx="10639" cy="67248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5" name="Google Shape;635;p25"/>
            <p:cNvCxnSpPr/>
            <p:nvPr/>
          </p:nvCxnSpPr>
          <p:spPr>
            <a:xfrm>
              <a:off x="3815862" y="4201791"/>
              <a:ext cx="512519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6" name="Google Shape;636;p25"/>
            <p:cNvCxnSpPr/>
            <p:nvPr/>
          </p:nvCxnSpPr>
          <p:spPr>
            <a:xfrm>
              <a:off x="10603525" y="3190125"/>
              <a:ext cx="0" cy="576447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637" name="Google Shape;637;p25"/>
            <p:cNvCxnSpPr/>
            <p:nvPr/>
          </p:nvCxnSpPr>
          <p:spPr>
            <a:xfrm rot="10800000">
              <a:off x="1995855" y="5179138"/>
              <a:ext cx="459546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38" name="Google Shape;638;p25"/>
            <p:cNvCxnSpPr/>
            <p:nvPr/>
          </p:nvCxnSpPr>
          <p:spPr>
            <a:xfrm>
              <a:off x="6172895" y="6322631"/>
              <a:ext cx="791308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39" name="Google Shape;639;p25"/>
            <p:cNvCxnSpPr/>
            <p:nvPr/>
          </p:nvCxnSpPr>
          <p:spPr>
            <a:xfrm>
              <a:off x="1995855" y="2754906"/>
              <a:ext cx="438148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40" name="Google Shape;640;p25"/>
            <p:cNvCxnSpPr>
              <a:stCxn id="609" idx="3"/>
              <a:endCxn id="610" idx="1"/>
            </p:cNvCxnSpPr>
            <p:nvPr/>
          </p:nvCxnSpPr>
          <p:spPr>
            <a:xfrm>
              <a:off x="3655912" y="2754906"/>
              <a:ext cx="4239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41" name="Google Shape;641;p25"/>
            <p:cNvCxnSpPr>
              <a:stCxn id="610" idx="3"/>
            </p:cNvCxnSpPr>
            <p:nvPr/>
          </p:nvCxnSpPr>
          <p:spPr>
            <a:xfrm>
              <a:off x="5505449" y="2754906"/>
              <a:ext cx="5127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42" name="Google Shape;642;p25"/>
            <p:cNvCxnSpPr/>
            <p:nvPr/>
          </p:nvCxnSpPr>
          <p:spPr>
            <a:xfrm>
              <a:off x="6152622" y="5341712"/>
              <a:ext cx="804375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43" name="Google Shape;643;p25"/>
            <p:cNvSpPr txBox="1"/>
            <p:nvPr/>
          </p:nvSpPr>
          <p:spPr>
            <a:xfrm>
              <a:off x="6956996" y="5138725"/>
              <a:ext cx="2280721" cy="35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像素群 (Pixel Groups)</a:t>
              </a:r>
              <a:endParaRPr sz="11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44" name="Google Shape;644;p25"/>
            <p:cNvCxnSpPr/>
            <p:nvPr/>
          </p:nvCxnSpPr>
          <p:spPr>
            <a:xfrm>
              <a:off x="6152622" y="5675846"/>
              <a:ext cx="804375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45" name="Google Shape;645;p25"/>
            <p:cNvSpPr txBox="1"/>
            <p:nvPr/>
          </p:nvSpPr>
          <p:spPr>
            <a:xfrm>
              <a:off x="6956997" y="5458328"/>
              <a:ext cx="1559168" cy="35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頂點 (Vertices)</a:t>
              </a:r>
              <a:endParaRPr sz="11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46" name="Google Shape;646;p25"/>
            <p:cNvCxnSpPr/>
            <p:nvPr/>
          </p:nvCxnSpPr>
          <p:spPr>
            <a:xfrm>
              <a:off x="6152621" y="6005129"/>
              <a:ext cx="804375" cy="0"/>
            </a:xfrm>
            <a:prstGeom prst="straightConnector1">
              <a:avLst/>
            </a:prstGeom>
            <a:noFill/>
            <a:ln w="38100" cap="flat" cmpd="sng">
              <a:solidFill>
                <a:srgbClr val="DE46E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47" name="Google Shape;647;p25"/>
            <p:cNvSpPr txBox="1"/>
            <p:nvPr/>
          </p:nvSpPr>
          <p:spPr>
            <a:xfrm>
              <a:off x="6964204" y="5766899"/>
              <a:ext cx="2000955" cy="35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7030A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片段 (Fragment)</a:t>
              </a:r>
              <a:endParaRPr sz="1100" b="1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8" name="Google Shape;648;p25"/>
            <p:cNvSpPr txBox="1"/>
            <p:nvPr/>
          </p:nvSpPr>
          <p:spPr>
            <a:xfrm>
              <a:off x="6956996" y="6111807"/>
              <a:ext cx="2600242" cy="35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材質貼圖 (Texture)</a:t>
              </a:r>
              <a:endParaRPr sz="11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49" name="Google Shape;649;p25"/>
            <p:cNvCxnSpPr>
              <a:stCxn id="615" idx="0"/>
            </p:cNvCxnSpPr>
            <p:nvPr/>
          </p:nvCxnSpPr>
          <p:spPr>
            <a:xfrm rot="10800000">
              <a:off x="8187247" y="3190011"/>
              <a:ext cx="3000" cy="610200"/>
            </a:xfrm>
            <a:prstGeom prst="straightConnector1">
              <a:avLst/>
            </a:prstGeom>
            <a:noFill/>
            <a:ln w="57150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50" name="Google Shape;650;p25"/>
            <p:cNvSpPr/>
            <p:nvPr/>
          </p:nvSpPr>
          <p:spPr>
            <a:xfrm>
              <a:off x="2269067" y="2111724"/>
              <a:ext cx="1473200" cy="129068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4047042" y="2101879"/>
              <a:ext cx="1473200" cy="129068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00B05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7647367" y="2109710"/>
              <a:ext cx="1590350" cy="129068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DE46EA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2" name="Google Shape;652;p25"/>
            <p:cNvSpPr txBox="1"/>
            <p:nvPr/>
          </p:nvSpPr>
          <p:spPr>
            <a:xfrm>
              <a:off x="7340607" y="1463091"/>
              <a:ext cx="2184447" cy="590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7030A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片段著色器 (Fragment Shader)</a:t>
              </a:r>
              <a:endParaRPr sz="1100" b="1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3" name="Google Shape;653;p25"/>
            <p:cNvSpPr txBox="1"/>
            <p:nvPr/>
          </p:nvSpPr>
          <p:spPr>
            <a:xfrm>
              <a:off x="3742266" y="1444594"/>
              <a:ext cx="2191213" cy="590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97480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幾何著色器 (Geometry Shader)</a:t>
              </a:r>
              <a:endParaRPr sz="1100" b="1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4" name="Google Shape;654;p25"/>
            <p:cNvSpPr txBox="1"/>
            <p:nvPr/>
          </p:nvSpPr>
          <p:spPr>
            <a:xfrm>
              <a:off x="2084662" y="1444593"/>
              <a:ext cx="1916221" cy="590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頂點著色器 </a:t>
              </a:r>
              <a:endParaRPr sz="11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(Vertex Shader)</a:t>
              </a:r>
              <a:endParaRPr sz="11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5476507" y="4670649"/>
              <a:ext cx="271709" cy="312743"/>
            </a:xfrm>
            <a:prstGeom prst="arc">
              <a:avLst>
                <a:gd name="adj1" fmla="val 16200000"/>
                <a:gd name="adj2" fmla="val 5315805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661" name="Google Shape;661;p2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62" name="Google Shape;662;p2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66" name="Google Shape;666;p2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67" name="Google Shape;667;p2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70" name="Google Shape;670;p2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2" name="Google Shape;672;p27"/>
          <p:cNvSpPr/>
          <p:nvPr/>
        </p:nvSpPr>
        <p:spPr>
          <a:xfrm>
            <a:off x="971600" y="1417623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 Buffer </a:t>
            </a:r>
            <a:endParaRPr/>
          </a:p>
        </p:txBody>
      </p:sp>
      <p:sp>
        <p:nvSpPr>
          <p:cNvPr id="673" name="Google Shape;673;p27"/>
          <p:cNvSpPr txBox="1"/>
          <p:nvPr/>
        </p:nvSpPr>
        <p:spPr>
          <a:xfrm>
            <a:off x="838200" y="2045081"/>
            <a:ext cx="7906614" cy="135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宣告一個新的Frame Buffer 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定義一個Texture Buffer，並將之與Frame Buffer中的Color Buffer做Bind。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定義一個Depth Buffer，與Frame Buffer做Bind。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4" name="Google Shape;674;p27"/>
          <p:cNvSpPr/>
          <p:nvPr/>
        </p:nvSpPr>
        <p:spPr>
          <a:xfrm>
            <a:off x="3188333" y="1417623"/>
            <a:ext cx="320632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Define a Frame Buffer Structure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75" name="Google Shape;675;p27"/>
          <p:cNvGrpSpPr/>
          <p:nvPr/>
        </p:nvGrpSpPr>
        <p:grpSpPr>
          <a:xfrm>
            <a:off x="2015151" y="3035831"/>
            <a:ext cx="6002961" cy="1731448"/>
            <a:chOff x="1828800" y="2884408"/>
            <a:chExt cx="8763447" cy="2527661"/>
          </a:xfrm>
        </p:grpSpPr>
        <p:pic>
          <p:nvPicPr>
            <p:cNvPr id="676" name="Google Shape;676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14316" y="3959961"/>
              <a:ext cx="4677930" cy="1452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14316" y="3483495"/>
              <a:ext cx="4677931" cy="14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4316" y="2884408"/>
              <a:ext cx="4677930" cy="144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9" name="Google Shape;679;p27"/>
            <p:cNvSpPr/>
            <p:nvPr/>
          </p:nvSpPr>
          <p:spPr>
            <a:xfrm flipH="1">
              <a:off x="4106385" y="5064369"/>
              <a:ext cx="2048700" cy="347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0" name="Google Shape;680;p27"/>
            <p:cNvSpPr txBox="1"/>
            <p:nvPr/>
          </p:nvSpPr>
          <p:spPr>
            <a:xfrm>
              <a:off x="1828800" y="4739054"/>
              <a:ext cx="2198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將Color Buffer和某個Texture做Binding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3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rgbClr val="7030A0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2b45607c9_0_9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686" name="Google Shape;686;gb2b45607c9_0_99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687" name="Google Shape;687;gb2b45607c9_0_99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8" name="Google Shape;688;gb2b45607c9_0_99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9" name="Google Shape;689;gb2b45607c9_0_99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0" name="Google Shape;690;gb2b45607c9_0_99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91" name="Google Shape;691;gb2b45607c9_0_99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692" name="Google Shape;692;gb2b45607c9_0_99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3" name="Google Shape;693;gb2b45607c9_0_99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4" name="Google Shape;694;gb2b45607c9_0_99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95" name="Google Shape;695;gb2b45607c9_0_9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696" name="Google Shape;696;gb2b45607c9_0_99"/>
          <p:cNvSpPr/>
          <p:nvPr/>
        </p:nvSpPr>
        <p:spPr>
          <a:xfrm>
            <a:off x="971601" y="987574"/>
            <a:ext cx="21312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7" name="Google Shape;697;gb2b45607c9_0_99"/>
          <p:cNvSpPr/>
          <p:nvPr/>
        </p:nvSpPr>
        <p:spPr>
          <a:xfrm>
            <a:off x="971600" y="1417623"/>
            <a:ext cx="2131200" cy="338700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webGLStart()</a:t>
            </a:r>
            <a:endParaRPr/>
          </a:p>
        </p:txBody>
      </p:sp>
      <p:sp>
        <p:nvSpPr>
          <p:cNvPr id="698" name="Google Shape;698;gb2b45607c9_0_99"/>
          <p:cNvSpPr txBox="1"/>
          <p:nvPr/>
        </p:nvSpPr>
        <p:spPr>
          <a:xfrm>
            <a:off x="692188" y="1916061"/>
            <a:ext cx="3764400" cy="2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我們將外讀一個筆電Model，並在筆電Model的螢幕上Render出第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章範例的場景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initTexture中增加了一個新的函數，用於實作Render-to-Texture，等下將詳細講解。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99" name="Google Shape;699;gb2b45607c9_0_99"/>
          <p:cNvGrpSpPr/>
          <p:nvPr/>
        </p:nvGrpSpPr>
        <p:grpSpPr>
          <a:xfrm>
            <a:off x="4771890" y="1151378"/>
            <a:ext cx="4418066" cy="3148579"/>
            <a:chOff x="5786655" y="1626577"/>
            <a:chExt cx="6038084" cy="4303102"/>
          </a:xfrm>
        </p:grpSpPr>
        <p:pic>
          <p:nvPicPr>
            <p:cNvPr id="700" name="Google Shape;700;gb2b45607c9_0_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6655" y="1626577"/>
              <a:ext cx="5417676" cy="4303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gb2b45607c9_0_99"/>
            <p:cNvSpPr/>
            <p:nvPr/>
          </p:nvSpPr>
          <p:spPr>
            <a:xfrm>
              <a:off x="6150670" y="3542169"/>
              <a:ext cx="1296300" cy="291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b2b45607c9_0_99"/>
            <p:cNvSpPr/>
            <p:nvPr/>
          </p:nvSpPr>
          <p:spPr>
            <a:xfrm>
              <a:off x="6150670" y="2806501"/>
              <a:ext cx="1419600" cy="291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3" name="Google Shape;703;gb2b45607c9_0_9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11100" y="2354837"/>
              <a:ext cx="4013639" cy="1332970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04" name="Google Shape;704;gb2b45607c9_0_99"/>
            <p:cNvSpPr/>
            <p:nvPr/>
          </p:nvSpPr>
          <p:spPr>
            <a:xfrm>
              <a:off x="7570177" y="2671663"/>
              <a:ext cx="240900" cy="56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b2b45607c9_0_99"/>
            <p:cNvSpPr/>
            <p:nvPr/>
          </p:nvSpPr>
          <p:spPr>
            <a:xfrm>
              <a:off x="8175115" y="3097778"/>
              <a:ext cx="2314200" cy="291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rgbClr val="7030A0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11" name="Google Shape;711;p2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12" name="Google Shape;712;p2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16" name="Google Shape;716;p2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17" name="Google Shape;717;p2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20" name="Google Shape;720;p2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721" name="Google Shape;721;p28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2" name="Google Shape;722;p28"/>
          <p:cNvSpPr/>
          <p:nvPr/>
        </p:nvSpPr>
        <p:spPr>
          <a:xfrm>
            <a:off x="3102864" y="1034321"/>
            <a:ext cx="2771344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</p:txBody>
      </p:sp>
      <p:sp>
        <p:nvSpPr>
          <p:cNvPr id="723" name="Google Shape;723;p28"/>
          <p:cNvSpPr txBox="1"/>
          <p:nvPr/>
        </p:nvSpPr>
        <p:spPr>
          <a:xfrm>
            <a:off x="197768" y="1478153"/>
            <a:ext cx="4290768" cy="340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定義兩個全域變數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1.rttFramebuffer : </a:t>
            </a:r>
            <a:endParaRPr sz="1600" b="1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儲存Frame Buffer的變數。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用來儲存將被渲染到筆記型電腦螢幕的Frame Buffer。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2.rttTexture : </a:t>
            </a:r>
            <a:endParaRPr sz="1600" b="1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用來儲存容納筆記型電腦螢幕渲染結果的Texture Buffer，此Texture Buffer與rttFramebuffer 的Color Buffer是同一塊空間。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24" name="Google Shape;724;p28"/>
          <p:cNvGrpSpPr/>
          <p:nvPr/>
        </p:nvGrpSpPr>
        <p:grpSpPr>
          <a:xfrm>
            <a:off x="4639056" y="2152522"/>
            <a:ext cx="4504944" cy="1856767"/>
            <a:chOff x="4156542" y="3546088"/>
            <a:chExt cx="8035458" cy="3311912"/>
          </a:xfrm>
        </p:grpSpPr>
        <p:pic>
          <p:nvPicPr>
            <p:cNvPr id="725" name="Google Shape;725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56542" y="3546088"/>
              <a:ext cx="8035458" cy="3311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28"/>
            <p:cNvSpPr/>
            <p:nvPr/>
          </p:nvSpPr>
          <p:spPr>
            <a:xfrm>
              <a:off x="4156542" y="3546088"/>
              <a:ext cx="3069448" cy="99245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32" name="Google Shape;732;p2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33" name="Google Shape;733;p2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37" name="Google Shape;737;p2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38" name="Google Shape;738;p2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41" name="Google Shape;741;p2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742" name="Google Shape;742;p29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3" name="Google Shape;743;p29"/>
          <p:cNvSpPr/>
          <p:nvPr/>
        </p:nvSpPr>
        <p:spPr>
          <a:xfrm>
            <a:off x="3102864" y="1034321"/>
            <a:ext cx="2771344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</p:txBody>
      </p:sp>
      <p:sp>
        <p:nvSpPr>
          <p:cNvPr id="744" name="Google Shape;744;p29"/>
          <p:cNvSpPr txBox="1"/>
          <p:nvPr/>
        </p:nvSpPr>
        <p:spPr>
          <a:xfrm>
            <a:off x="971601" y="1429944"/>
            <a:ext cx="6766204" cy="130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第一步是創建一個Frame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Buffer，將Frame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Buffer指定為WebGL目前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作用中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的Frame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Buffer。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作用中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的涵義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就是之後對Frame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Buffer的操作都將作用在目前的Frame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Buffer上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45" name="Google Shape;745;p29"/>
          <p:cNvGrpSpPr/>
          <p:nvPr/>
        </p:nvGrpSpPr>
        <p:grpSpPr>
          <a:xfrm>
            <a:off x="2159338" y="2934500"/>
            <a:ext cx="4658155" cy="1919915"/>
            <a:chOff x="4156542" y="3546088"/>
            <a:chExt cx="8035458" cy="3311912"/>
          </a:xfrm>
        </p:grpSpPr>
        <p:pic>
          <p:nvPicPr>
            <p:cNvPr id="746" name="Google Shape;746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56542" y="3546088"/>
              <a:ext cx="8035458" cy="3311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7" name="Google Shape;747;p29"/>
            <p:cNvSpPr/>
            <p:nvPr/>
          </p:nvSpPr>
          <p:spPr>
            <a:xfrm>
              <a:off x="4156542" y="5118410"/>
              <a:ext cx="8035458" cy="173958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53" name="Google Shape;753;p3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54" name="Google Shape;754;p3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58" name="Google Shape;758;p3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59" name="Google Shape;759;p3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62" name="Google Shape;762;p3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763" name="Google Shape;763;p30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4" name="Google Shape;764;p30"/>
          <p:cNvSpPr/>
          <p:nvPr/>
        </p:nvSpPr>
        <p:spPr>
          <a:xfrm>
            <a:off x="3102864" y="1034321"/>
            <a:ext cx="2771344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</p:txBody>
      </p:sp>
      <p:sp>
        <p:nvSpPr>
          <p:cNvPr id="765" name="Google Shape;765;p30"/>
          <p:cNvSpPr txBox="1"/>
          <p:nvPr/>
        </p:nvSpPr>
        <p:spPr>
          <a:xfrm>
            <a:off x="289560" y="1615160"/>
            <a:ext cx="8617272" cy="146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此外我們將筆記型電腦螢幕的繪製尺寸儲存在了我們所創建的Frame Buffer中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注意這兩個尺寸屬性並不是Frame Buffer的固有屬性，我們只是利用了javascript物件新增屬性的技巧，因為在後續對Frame Buffer的使用中，我們需要這個資訊。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66" name="Google Shape;766;p30"/>
          <p:cNvGrpSpPr/>
          <p:nvPr/>
        </p:nvGrpSpPr>
        <p:grpSpPr>
          <a:xfrm>
            <a:off x="1852254" y="2940165"/>
            <a:ext cx="4347378" cy="1791825"/>
            <a:chOff x="4156542" y="3546088"/>
            <a:chExt cx="8035458" cy="3311912"/>
          </a:xfrm>
        </p:grpSpPr>
        <p:pic>
          <p:nvPicPr>
            <p:cNvPr id="767" name="Google Shape;767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56542" y="3546088"/>
              <a:ext cx="8035458" cy="3311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30"/>
            <p:cNvSpPr/>
            <p:nvPr/>
          </p:nvSpPr>
          <p:spPr>
            <a:xfrm>
              <a:off x="4156542" y="5118410"/>
              <a:ext cx="8035458" cy="173958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74" name="Google Shape;774;p3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75" name="Google Shape;775;p3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79" name="Google Shape;779;p3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80" name="Google Shape;780;p3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83" name="Google Shape;783;p3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784" name="Google Shape;784;p31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5" name="Google Shape;785;p31"/>
          <p:cNvSpPr/>
          <p:nvPr/>
        </p:nvSpPr>
        <p:spPr>
          <a:xfrm>
            <a:off x="3102864" y="1034321"/>
            <a:ext cx="2771344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</p:txBody>
      </p:sp>
      <p:sp>
        <p:nvSpPr>
          <p:cNvPr id="786" name="Google Shape;786;p31"/>
          <p:cNvSpPr txBox="1"/>
          <p:nvPr/>
        </p:nvSpPr>
        <p:spPr>
          <a:xfrm>
            <a:off x="350520" y="1587881"/>
            <a:ext cx="8610318" cy="106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繪製一個512x512的Frame Buffer，webGL的只能創建2的整數次方大小的Texture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而對於我們的應用環境，256x256則會使得畫面出現模糊，而更高的1024x1024則不會對提高畫面精細度有太大的幫助。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87" name="Google Shape;787;p31"/>
          <p:cNvGrpSpPr/>
          <p:nvPr/>
        </p:nvGrpSpPr>
        <p:grpSpPr>
          <a:xfrm>
            <a:off x="1606078" y="2807030"/>
            <a:ext cx="4444914" cy="1832026"/>
            <a:chOff x="4156542" y="3546088"/>
            <a:chExt cx="8035458" cy="3311912"/>
          </a:xfrm>
        </p:grpSpPr>
        <p:pic>
          <p:nvPicPr>
            <p:cNvPr id="788" name="Google Shape;788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56542" y="3546088"/>
              <a:ext cx="8035458" cy="3311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9" name="Google Shape;789;p31"/>
            <p:cNvSpPr/>
            <p:nvPr/>
          </p:nvSpPr>
          <p:spPr>
            <a:xfrm>
              <a:off x="4156542" y="5118410"/>
              <a:ext cx="8035458" cy="173958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95" name="Google Shape;795;p3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96" name="Google Shape;796;p3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00" name="Google Shape;800;p3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01" name="Google Shape;801;p3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04" name="Google Shape;804;p3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805" name="Google Shape;805;p32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6" name="Google Shape;806;p32"/>
          <p:cNvSpPr/>
          <p:nvPr/>
        </p:nvSpPr>
        <p:spPr>
          <a:xfrm>
            <a:off x="3102864" y="1034321"/>
            <a:ext cx="2771344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</p:txBody>
      </p:sp>
      <p:sp>
        <p:nvSpPr>
          <p:cNvPr id="807" name="Google Shape;807;p32"/>
          <p:cNvSpPr txBox="1"/>
          <p:nvPr/>
        </p:nvSpPr>
        <p:spPr>
          <a:xfrm>
            <a:off x="482150" y="1422543"/>
            <a:ext cx="8262664" cy="203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我們創建一個Texture Buffer，並初始化相對應的參數。之後我們使用gl.texImage2D來為紋理初始化數據。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常，當我們想為Texture載入一張圖片時，我們會使用gl.texImage2D來為Texture指定對應的Image，但在這裡，我們並沒有圖片可用來載入，所以使用gl.texImage2D的另外一個版本，告訴WebGL我們只需要建立一個指定大小的空陣列之Texture Buffer 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這裡最後一個參數是用來指定傳入紋理的Data Array。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08" name="Google Shape;80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072" y="3455686"/>
            <a:ext cx="7140216" cy="155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一、動態產生Texture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7" name="Google Shape;127;p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8" name="Google Shape;128;p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2" name="Google Shape;132;p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3" name="Google Shape;133;p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6" name="Google Shape;136;p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7" name="Google Shape;137;p1"/>
          <p:cNvSpPr/>
          <p:nvPr/>
        </p:nvSpPr>
        <p:spPr>
          <a:xfrm>
            <a:off x="971600" y="987574"/>
            <a:ext cx="230804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（一）Texture種類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969264" y="2004332"/>
            <a:ext cx="2030100" cy="822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靜態圖像</a:t>
            </a:r>
            <a:endParaRPr sz="20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4919472" y="2004332"/>
            <a:ext cx="2030100" cy="82209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動態圖像</a:t>
            </a:r>
            <a:endParaRPr sz="2000" b="1" i="0" u="none" strike="noStrike" cap="non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969264" y="2901009"/>
            <a:ext cx="3596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表面貼圖 Diffuse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凹凸面貼圖 Bump Mapping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高光貼圖 Specular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環境反射貼圖 Ambient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自發光貼圖 Emission Mapping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4916837" y="2901009"/>
            <a:ext cx="3895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環境貼圖 Environmental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影子貼圖 Shadow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3283049" y="942000"/>
            <a:ext cx="359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所謂靜態跟動態的區分</a:t>
            </a:r>
            <a:endParaRPr sz="1400" b="0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並不是指作為texture的圖片是否在動</a:t>
            </a:r>
            <a:endParaRPr sz="1400" b="0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而是指texture的生成是動態或是靜態</a:t>
            </a:r>
            <a:endParaRPr sz="1400" b="0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4809749" y="3495466"/>
            <a:ext cx="41400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在run time途中才會知道呈現的樣貌（動態生成）</a:t>
            </a:r>
            <a:endParaRPr sz="14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使用即時運算的結果</a:t>
            </a:r>
            <a:endParaRPr sz="14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但這些結果不會預先儲存在任何地方</a:t>
            </a:r>
            <a:endParaRPr sz="14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彈性較高</a:t>
            </a:r>
            <a:endParaRPr sz="14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比較吃效能</a:t>
            </a:r>
            <a:endParaRPr sz="14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969274" y="4238616"/>
            <a:ext cx="3143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本身就有具體的資料</a:t>
            </a:r>
            <a:endParaRPr sz="14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內容不會自行變動</a:t>
            </a:r>
            <a:endParaRPr sz="14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6949572" y="2015272"/>
            <a:ext cx="1798350" cy="82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endParaRPr sz="14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Render to Texture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</a:t>
            </a:r>
            <a:endParaRPr sz="14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14" name="Google Shape;814;p5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15" name="Google Shape;815;p5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19" name="Google Shape;819;p5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20" name="Google Shape;820;p5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1" name="Google Shape;821;p5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2" name="Google Shape;822;p5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23" name="Google Shape;823;p5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824" name="Google Shape;824;p57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5" name="Google Shape;825;p57"/>
          <p:cNvSpPr/>
          <p:nvPr/>
        </p:nvSpPr>
        <p:spPr>
          <a:xfrm>
            <a:off x="3102864" y="1034321"/>
            <a:ext cx="2771344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</p:txBody>
      </p:sp>
      <p:sp>
        <p:nvSpPr>
          <p:cNvPr id="826" name="Google Shape;826;p57"/>
          <p:cNvSpPr txBox="1"/>
          <p:nvPr/>
        </p:nvSpPr>
        <p:spPr>
          <a:xfrm>
            <a:off x="197768" y="1422543"/>
            <a:ext cx="8763070" cy="161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現在我們有用來當作Color Buffer的Texture Buffer，接下來我們需要建立一張depth buffer用來記錄深度資訊。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這裡我們建立一個render buffer表示用來儲存與Frame Buffer相關的廣義用途的Buffer，可以用它來做Depth Test、 Stencil Test等等。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使用gl.renderbufferStorage將剛宣告的render buffer定義成自定義Frame Buffer的Depth Buffer，每個像素的資料大小為16位元，同時指定render buffer的尺寸。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27" name="Google Shape;827;p57"/>
          <p:cNvGrpSpPr/>
          <p:nvPr/>
        </p:nvGrpSpPr>
        <p:grpSpPr>
          <a:xfrm>
            <a:off x="791072" y="3096768"/>
            <a:ext cx="7235623" cy="1910481"/>
            <a:chOff x="2182697" y="4215161"/>
            <a:chExt cx="10009304" cy="2642839"/>
          </a:xfrm>
        </p:grpSpPr>
        <p:pic>
          <p:nvPicPr>
            <p:cNvPr id="828" name="Google Shape;828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82697" y="4215161"/>
              <a:ext cx="10009304" cy="2642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57"/>
            <p:cNvSpPr/>
            <p:nvPr/>
          </p:nvSpPr>
          <p:spPr>
            <a:xfrm>
              <a:off x="2182697" y="4215162"/>
              <a:ext cx="10009304" cy="89209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35" name="Google Shape;835;p5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36" name="Google Shape;836;p5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40" name="Google Shape;840;p5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41" name="Google Shape;841;p5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3" name="Google Shape;843;p5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44" name="Google Shape;844;p5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845" name="Google Shape;845;p58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6" name="Google Shape;846;p58"/>
          <p:cNvSpPr/>
          <p:nvPr/>
        </p:nvSpPr>
        <p:spPr>
          <a:xfrm>
            <a:off x="3102864" y="1034321"/>
            <a:ext cx="2771344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</p:txBody>
      </p:sp>
      <p:sp>
        <p:nvSpPr>
          <p:cNvPr id="847" name="Google Shape;847;p58"/>
          <p:cNvSpPr txBox="1"/>
          <p:nvPr/>
        </p:nvSpPr>
        <p:spPr>
          <a:xfrm>
            <a:off x="838200" y="1490345"/>
            <a:ext cx="7906614" cy="1624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我們建立的Texture Buffer和Render Buffer都對應到目前的Frame Buffer上。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這裡我們告訴webGL目前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作用中的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 Buffer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改為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使用rttTexture作為Color Buffer(gl.COLOR_ATTACHMENT0)；使用我們建立的Render Buffer作為Depth Buffer(gl.DEPTH_ATTACHMENT)。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48" name="Google Shape;848;p58"/>
          <p:cNvGrpSpPr/>
          <p:nvPr/>
        </p:nvGrpSpPr>
        <p:grpSpPr>
          <a:xfrm>
            <a:off x="593304" y="2906971"/>
            <a:ext cx="7496088" cy="1979254"/>
            <a:chOff x="2182696" y="4215161"/>
            <a:chExt cx="10009305" cy="2642839"/>
          </a:xfrm>
        </p:grpSpPr>
        <p:pic>
          <p:nvPicPr>
            <p:cNvPr id="849" name="Google Shape;849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82697" y="4215161"/>
              <a:ext cx="10009304" cy="2642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58"/>
            <p:cNvSpPr/>
            <p:nvPr/>
          </p:nvSpPr>
          <p:spPr>
            <a:xfrm>
              <a:off x="2182696" y="5090531"/>
              <a:ext cx="10009304" cy="89209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56" name="Google Shape;856;p5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57" name="Google Shape;857;p5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61" name="Google Shape;861;p5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62" name="Google Shape;862;p5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65" name="Google Shape;865;p5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866" name="Google Shape;866;p59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7" name="Google Shape;867;p59"/>
          <p:cNvSpPr/>
          <p:nvPr/>
        </p:nvSpPr>
        <p:spPr>
          <a:xfrm>
            <a:off x="3102864" y="1034321"/>
            <a:ext cx="2771344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</p:txBody>
      </p:sp>
      <p:sp>
        <p:nvSpPr>
          <p:cNvPr id="868" name="Google Shape;868;p59"/>
          <p:cNvSpPr txBox="1"/>
          <p:nvPr/>
        </p:nvSpPr>
        <p:spPr>
          <a:xfrm>
            <a:off x="593304" y="1609090"/>
            <a:ext cx="8074152" cy="1149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到此為止，Frame Buffer的內容初始化工作就完成了，webGL知道我們所建立的Frame Buffer該繪製到什麼地方去。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所以在這之後，我們需要將目前的Texture﹑Render Buffer和Frame Buffer改回預設狀態。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69" name="Google Shape;869;p59"/>
          <p:cNvGrpSpPr/>
          <p:nvPr/>
        </p:nvGrpSpPr>
        <p:grpSpPr>
          <a:xfrm>
            <a:off x="670662" y="2858184"/>
            <a:ext cx="7680858" cy="2028040"/>
            <a:chOff x="2182697" y="4215161"/>
            <a:chExt cx="10009304" cy="2642839"/>
          </a:xfrm>
        </p:grpSpPr>
        <p:pic>
          <p:nvPicPr>
            <p:cNvPr id="870" name="Google Shape;870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82697" y="4215161"/>
              <a:ext cx="10009304" cy="2642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" name="Google Shape;871;p59"/>
            <p:cNvSpPr/>
            <p:nvPr/>
          </p:nvSpPr>
          <p:spPr>
            <a:xfrm>
              <a:off x="2182697" y="5965902"/>
              <a:ext cx="10009304" cy="89209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77" name="Google Shape;877;p6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78" name="Google Shape;878;p6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9" name="Google Shape;879;p6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0" name="Google Shape;880;p6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1" name="Google Shape;881;p6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82" name="Google Shape;882;p6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83" name="Google Shape;883;p6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4" name="Google Shape;884;p6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5" name="Google Shape;885;p6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86" name="Google Shape;886;p6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887" name="Google Shape;887;p60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8" name="Google Shape;888;p60"/>
          <p:cNvSpPr/>
          <p:nvPr/>
        </p:nvSpPr>
        <p:spPr>
          <a:xfrm>
            <a:off x="3102864" y="1034321"/>
            <a:ext cx="2771344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initTextureFrameBuffer()</a:t>
            </a:r>
            <a:endParaRPr/>
          </a:p>
        </p:txBody>
      </p:sp>
      <p:sp>
        <p:nvSpPr>
          <p:cNvPr id="889" name="Google Shape;889;p60"/>
          <p:cNvSpPr txBox="1"/>
          <p:nvPr/>
        </p:nvSpPr>
        <p:spPr>
          <a:xfrm>
            <a:off x="971601" y="1544463"/>
            <a:ext cx="6258255" cy="61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並且在initTextures時呼叫initTextureFrameBuffer()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90" name="Google Shape;89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0210" y="2248797"/>
            <a:ext cx="4670782" cy="155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96" name="Google Shape;896;p6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97" name="Google Shape;897;p6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8" name="Google Shape;898;p6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9" name="Google Shape;899;p6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0" name="Google Shape;900;p6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01" name="Google Shape;901;p6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02" name="Google Shape;902;p6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3" name="Google Shape;903;p6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4" name="Google Shape;904;p6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05" name="Google Shape;905;p6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906" name="Google Shape;906;p61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7" name="Google Shape;907;p61"/>
          <p:cNvSpPr/>
          <p:nvPr/>
        </p:nvSpPr>
        <p:spPr>
          <a:xfrm>
            <a:off x="971600" y="1419622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display()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8" name="Google Shape;908;p61"/>
          <p:cNvSpPr txBox="1"/>
          <p:nvPr/>
        </p:nvSpPr>
        <p:spPr>
          <a:xfrm>
            <a:off x="0" y="1758177"/>
            <a:ext cx="3230880" cy="338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8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我們將目前</a:t>
            </a:r>
            <a:r>
              <a:rPr lang="en-US" sz="148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作用中的</a:t>
            </a:r>
            <a:r>
              <a:rPr lang="en-US" sz="148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 Buffer從預設Frame Buffer切換到之前在initTextureFrame Buffer函數中所建立的Frame Buffer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8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這樣，後續的繪製工作就會被導向我們所設置的紋理和深度緩衝。</a:t>
            </a:r>
            <a:endParaRPr sz="148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8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之後我們使用drawSceneOnLaptopScreen函數，將需要顯示在筆記本螢幕上的3D場景繪製到指定的目前Frame Buffer中，繪製結束後，</a:t>
            </a:r>
            <a:r>
              <a:rPr lang="en-US" sz="148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作用中的</a:t>
            </a:r>
            <a:r>
              <a:rPr lang="en-US" sz="148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 Buffer被改回預設狀態。</a:t>
            </a:r>
            <a:endParaRPr sz="148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09" name="Google Shape;90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4002" y="395536"/>
            <a:ext cx="5999998" cy="359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15" name="Google Shape;915;p6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16" name="Google Shape;916;p6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20" name="Google Shape;920;p6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21" name="Google Shape;921;p6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24" name="Google Shape;924;p6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925" name="Google Shape;925;p62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6" name="Google Shape;926;p62"/>
          <p:cNvSpPr/>
          <p:nvPr/>
        </p:nvSpPr>
        <p:spPr>
          <a:xfrm>
            <a:off x="376072" y="1483426"/>
            <a:ext cx="3322320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drawSceneOnLaptopScreen()</a:t>
            </a:r>
            <a:endParaRPr/>
          </a:p>
        </p:txBody>
      </p:sp>
      <p:sp>
        <p:nvSpPr>
          <p:cNvPr id="927" name="Google Shape;927;p62"/>
          <p:cNvSpPr txBox="1"/>
          <p:nvPr/>
        </p:nvSpPr>
        <p:spPr>
          <a:xfrm>
            <a:off x="79678" y="1798964"/>
            <a:ext cx="3961970" cy="157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這裡的程式碼與第11課中的drawscene函數相同。目的是因為之前的drawscene函數沒有設置特定的Frame Buffer，而是將所有內容繪製到目前的Frame Buffer上。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28" name="Google Shape;928;p62"/>
          <p:cNvGrpSpPr/>
          <p:nvPr/>
        </p:nvGrpSpPr>
        <p:grpSpPr>
          <a:xfrm>
            <a:off x="1032217" y="95400"/>
            <a:ext cx="7874615" cy="4932624"/>
            <a:chOff x="2629294" y="1274885"/>
            <a:chExt cx="9585873" cy="6004549"/>
          </a:xfrm>
        </p:grpSpPr>
        <p:pic>
          <p:nvPicPr>
            <p:cNvPr id="929" name="Google Shape;929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06306" y="1274885"/>
              <a:ext cx="5708861" cy="5583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0" name="Google Shape;930;p62"/>
            <p:cNvSpPr/>
            <p:nvPr/>
          </p:nvSpPr>
          <p:spPr>
            <a:xfrm>
              <a:off x="6796454" y="1899138"/>
              <a:ext cx="4985238" cy="56270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6868116" y="5076092"/>
              <a:ext cx="5162833" cy="56270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2"/>
            <p:cNvSpPr txBox="1"/>
            <p:nvPr/>
          </p:nvSpPr>
          <p:spPr>
            <a:xfrm>
              <a:off x="10207869" y="2875085"/>
              <a:ext cx="18230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其有自己的投影矩陣以及攝影機矩陣</a:t>
              </a:r>
              <a:endParaRPr sz="18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933" name="Google Shape;933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29294" y="5111298"/>
              <a:ext cx="2349950" cy="21681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39" name="Google Shape;939;p6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40" name="Google Shape;940;p6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1" name="Google Shape;941;p6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2" name="Google Shape;942;p6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3" name="Google Shape;943;p6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44" name="Google Shape;944;p6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45" name="Google Shape;945;p6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6" name="Google Shape;946;p6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7" name="Google Shape;947;p6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48" name="Google Shape;948;p6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949" name="Google Shape;949;p63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0" name="Google Shape;950;p63"/>
          <p:cNvSpPr/>
          <p:nvPr/>
        </p:nvSpPr>
        <p:spPr>
          <a:xfrm>
            <a:off x="971600" y="1421720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 ()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1" name="Google Shape;951;p63"/>
          <p:cNvSpPr txBox="1"/>
          <p:nvPr/>
        </p:nvSpPr>
        <p:spPr>
          <a:xfrm>
            <a:off x="3048" y="1985301"/>
            <a:ext cx="4575047" cy="278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將之前儲存場景繪製結果的紋理映射到筆記型電腦模型的螢幕上。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首先是初始化model矩陣，並將筆記型電腦旋轉一定的角度，角度由laptopAngle給出。(像之前的課程一樣，laptopAngle每幀都會在amimate函數中更新來實現筆電模型的持續旋轉效果)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我們將場景中光源的顏色和位置等訊息傳給顯卡。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52" name="Google Shape;952;p63"/>
          <p:cNvGrpSpPr/>
          <p:nvPr/>
        </p:nvGrpSpPr>
        <p:grpSpPr>
          <a:xfrm>
            <a:off x="4718304" y="35248"/>
            <a:ext cx="4444016" cy="4654779"/>
            <a:chOff x="5690634" y="192577"/>
            <a:chExt cx="6363620" cy="6665423"/>
          </a:xfrm>
        </p:grpSpPr>
        <p:pic>
          <p:nvPicPr>
            <p:cNvPr id="953" name="Google Shape;953;p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90634" y="192577"/>
              <a:ext cx="6363620" cy="6665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4" name="Google Shape;954;p63"/>
            <p:cNvSpPr/>
            <p:nvPr/>
          </p:nvSpPr>
          <p:spPr>
            <a:xfrm>
              <a:off x="5794703" y="307336"/>
              <a:ext cx="6259551" cy="69498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3"/>
            <p:cNvSpPr/>
            <p:nvPr/>
          </p:nvSpPr>
          <p:spPr>
            <a:xfrm>
              <a:off x="5794702" y="1117082"/>
              <a:ext cx="5951821" cy="3964872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61" name="Google Shape;961;p6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62" name="Google Shape;962;p6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66" name="Google Shape;966;p6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67" name="Google Shape;967;p6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70" name="Google Shape;970;p6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971" name="Google Shape;971;p64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2" name="Google Shape;972;p64"/>
          <p:cNvSpPr/>
          <p:nvPr/>
        </p:nvSpPr>
        <p:spPr>
          <a:xfrm>
            <a:off x="971600" y="1421720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 ()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3" name="Google Shape;973;p64"/>
          <p:cNvSpPr txBox="1"/>
          <p:nvPr/>
        </p:nvSpPr>
        <p:spPr>
          <a:xfrm>
            <a:off x="460248" y="1825625"/>
            <a:ext cx="8284566" cy="124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第七課中，我們描述Phong光照算法的時候，我們提到了材質訊息對應不同的光照類型有不同的顏色訊息：ambient color(環境反射光)，diffuse color(漫反射光)，specular color(鏡面反射光)、 emissive color(自發光) 。在之前的課程中，我們假設所有材質都為白色，如果有紋理，我們則取紋理顏色作為所有材質屬性的顏色。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4" name="Google Shape;974;p64"/>
          <p:cNvPicPr preferRelativeResize="0"/>
          <p:nvPr/>
        </p:nvPicPr>
        <p:blipFill rotWithShape="1">
          <a:blip r:embed="rId3">
            <a:alphaModFix/>
          </a:blip>
          <a:srcRect t="72904"/>
          <a:stretch/>
        </p:blipFill>
        <p:spPr>
          <a:xfrm>
            <a:off x="1233729" y="3165591"/>
            <a:ext cx="6252877" cy="1774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80" name="Google Shape;980;p6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81" name="Google Shape;981;p6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2" name="Google Shape;982;p6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3" name="Google Shape;983;p6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4" name="Google Shape;984;p6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85" name="Google Shape;985;p6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86" name="Google Shape;986;p6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7" name="Google Shape;987;p6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8" name="Google Shape;988;p6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89" name="Google Shape;989;p6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990" name="Google Shape;990;p65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1" name="Google Shape;991;p65"/>
          <p:cNvSpPr/>
          <p:nvPr/>
        </p:nvSpPr>
        <p:spPr>
          <a:xfrm>
            <a:off x="971600" y="1421720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 ()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2" name="Google Shape;992;p65"/>
          <p:cNvSpPr txBox="1"/>
          <p:nvPr/>
        </p:nvSpPr>
        <p:spPr>
          <a:xfrm>
            <a:off x="838200" y="1825625"/>
            <a:ext cx="7385304" cy="158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如果筆記型電腦模型的頂點數據載入完畢後，將它繪製出來。將讀取進來的頂點座標及紋理座標數組對應到相應的著色器屬性。(同lesson10外讀模型)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93" name="Google Shape;99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" y="2619692"/>
            <a:ext cx="7891272" cy="233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99" name="Google Shape;999;p6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00" name="Google Shape;1000;p6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1" name="Google Shape;1001;p6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2" name="Google Shape;1002;p6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3" name="Google Shape;1003;p6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04" name="Google Shape;1004;p6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05" name="Google Shape;1005;p6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6" name="Google Shape;1006;p6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7" name="Google Shape;1007;p6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08" name="Google Shape;1008;p6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009" name="Google Shape;1009;p66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0" name="Google Shape;1010;p66"/>
          <p:cNvSpPr/>
          <p:nvPr/>
        </p:nvSpPr>
        <p:spPr>
          <a:xfrm>
            <a:off x="971600" y="1421720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 ()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1" name="Google Shape;1011;p66"/>
          <p:cNvSpPr txBox="1"/>
          <p:nvPr/>
        </p:nvSpPr>
        <p:spPr>
          <a:xfrm>
            <a:off x="460734" y="1760274"/>
            <a:ext cx="8068056" cy="111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前面的程式已經將筆記型電腦的模型繪製在網頁上，之後我們需要將紋理映射到筆記型電腦的螢幕上。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首先一樣是需要設置光照參數，在這裡我們設置了不同的emissi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color。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12" name="Google Shape;101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2879136"/>
            <a:ext cx="4608282" cy="18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一、動態產生Texture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51" name="Google Shape;151;p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6" name="Google Shape;156;p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7" name="Google Shape;157;p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0" name="Google Shape;160;p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971600" y="987574"/>
            <a:ext cx="360649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（二）動態產生Texture的流程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6159296" y="1854196"/>
            <a:ext cx="2030100" cy="82209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動態生成</a:t>
            </a:r>
            <a:endParaRPr sz="2000" b="1" i="0" u="none" strike="noStrike" cap="non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endParaRPr sz="2000" b="1" i="0" u="none" strike="noStrike" cap="non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951266" y="1972854"/>
            <a:ext cx="1620957" cy="58477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GPU先跑一次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完整的渲染流程</a:t>
            </a: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3016671" y="2627294"/>
            <a:ext cx="26981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透過程式技巧或讀寫控制技術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將先前完成渲染的部分接收起來</a:t>
            </a:r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3452689" y="1972854"/>
            <a:ext cx="1826141" cy="58477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把完成渲染的部分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接收起來</a:t>
            </a:r>
            <a:endParaRPr/>
          </a:p>
        </p:txBody>
      </p:sp>
      <p:cxnSp>
        <p:nvCxnSpPr>
          <p:cNvPr id="166" name="Google Shape;166;p4"/>
          <p:cNvCxnSpPr>
            <a:stCxn id="163" idx="3"/>
            <a:endCxn id="165" idx="1"/>
          </p:cNvCxnSpPr>
          <p:nvPr/>
        </p:nvCxnSpPr>
        <p:spPr>
          <a:xfrm>
            <a:off x="2572223" y="2265241"/>
            <a:ext cx="880500" cy="0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" name="Google Shape;167;p4"/>
          <p:cNvCxnSpPr>
            <a:stCxn id="165" idx="3"/>
            <a:endCxn id="162" idx="1"/>
          </p:cNvCxnSpPr>
          <p:nvPr/>
        </p:nvCxnSpPr>
        <p:spPr>
          <a:xfrm>
            <a:off x="5278830" y="2265241"/>
            <a:ext cx="880500" cy="0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內容版面配置區 2"/>
              <p:cNvSpPr txBox="1">
                <a:spLocks/>
              </p:cNvSpPr>
              <p:nvPr/>
            </p:nvSpPr>
            <p:spPr>
              <a:xfrm>
                <a:off x="31648" y="1900399"/>
                <a:ext cx="4011168" cy="21900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9pPr>
              </a:lstStyle>
              <a:p>
                <a:r>
                  <a:rPr lang="zh-TW" altLang="en-US" sz="1600" dirty="0" smtClean="0"/>
                  <a:t>自</a:t>
                </a:r>
                <a:r>
                  <a:rPr lang="zh-TW" altLang="en-US" sz="1600" dirty="0" smtClean="0"/>
                  <a:t>發光</a:t>
                </a:r>
                <a:r>
                  <a:rPr lang="en-US" altLang="zh-TW" sz="1600" dirty="0" smtClean="0"/>
                  <a:t>(</a:t>
                </a:r>
                <a:r>
                  <a:rPr lang="en-US" altLang="zh-TW" sz="1600" dirty="0" err="1" smtClean="0"/>
                  <a:t>emisson</a:t>
                </a:r>
                <a:r>
                  <a:rPr lang="en-US" altLang="zh-TW" sz="1600" dirty="0" smtClean="0"/>
                  <a:t>)</a:t>
                </a:r>
                <a:endParaRPr lang="en-US" altLang="zh-TW" sz="1600" dirty="0" smtClean="0"/>
              </a:p>
              <a:p>
                <a:r>
                  <a:rPr lang="zh-TW" altLang="en-US" sz="1600" dirty="0" smtClean="0"/>
                  <a:t>我們之前的範例其實都還沒實際實作過</a:t>
                </a:r>
                <a:r>
                  <a:rPr lang="en-US" altLang="zh-TW" sz="1600" dirty="0" smtClean="0"/>
                  <a:t>Material</a:t>
                </a:r>
                <a:r>
                  <a:rPr lang="zh-TW" altLang="en-US" sz="1600" dirty="0" smtClean="0"/>
                  <a:t>的自發光，因此需要在</a:t>
                </a:r>
                <a:r>
                  <a:rPr lang="en-US" altLang="zh-TW" sz="1600" dirty="0" smtClean="0"/>
                  <a:t>GLSL</a:t>
                </a:r>
                <a:r>
                  <a:rPr lang="zh-TW" altLang="en-US" sz="1600" dirty="0" smtClean="0"/>
                  <a:t>內加入自發光的參數</a:t>
                </a:r>
                <a:endParaRPr lang="en-US" altLang="zh-TW" sz="1600" dirty="0" smtClean="0"/>
              </a:p>
              <a:p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𝑠𝑠𝑠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TW" sz="1600" dirty="0" smtClean="0"/>
              </a:p>
              <a:p>
                <a:r>
                  <a:rPr lang="zh-TW" altLang="en-US" sz="1600" dirty="0" smtClean="0"/>
                  <a:t>跟</a:t>
                </a:r>
                <a:r>
                  <a:rPr lang="en-US" altLang="zh-TW" sz="1600" dirty="0" smtClean="0"/>
                  <a:t>Lesson </a:t>
                </a:r>
                <a:r>
                  <a:rPr lang="en-US" altLang="zh-TW" sz="1600" dirty="0" smtClean="0"/>
                  <a:t>9</a:t>
                </a:r>
                <a:r>
                  <a:rPr lang="zh-TW" altLang="en-US" sz="1600" dirty="0" smtClean="0"/>
                  <a:t>一樣</a:t>
                </a:r>
                <a:r>
                  <a:rPr lang="zh-TW" altLang="en-US" sz="1600" dirty="0" smtClean="0"/>
                  <a:t>，只是之前用</a:t>
                </a:r>
                <a:r>
                  <a:rPr lang="en-US" altLang="zh-TW" sz="1600" dirty="0" smtClean="0"/>
                  <a:t>Texel</a:t>
                </a:r>
                <a:r>
                  <a:rPr lang="zh-TW" altLang="en-US" sz="1600" dirty="0" smtClean="0"/>
                  <a:t>，現在用定值。</a:t>
                </a:r>
                <a:endParaRPr lang="en-US" altLang="zh-TW" sz="1600" dirty="0" smtClean="0"/>
              </a:p>
            </p:txBody>
          </p:sp>
        </mc:Choice>
        <mc:Fallback>
          <p:sp>
            <p:nvSpPr>
              <p:cNvPr id="2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" y="1900399"/>
                <a:ext cx="4011168" cy="219001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7" name="Google Shape;1017;p6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18" name="Google Shape;1018;p6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19" name="Google Shape;1019;p6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0" name="Google Shape;1020;p6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1" name="Google Shape;1021;p6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2" name="Google Shape;1022;p6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23" name="Google Shape;1023;p6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24" name="Google Shape;1024;p6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5" name="Google Shape;1025;p6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6" name="Google Shape;1026;p6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27" name="Google Shape;1027;p6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028" name="Google Shape;1028;p67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9" name="Google Shape;1029;p67"/>
          <p:cNvSpPr/>
          <p:nvPr/>
        </p:nvSpPr>
        <p:spPr>
          <a:xfrm>
            <a:off x="971600" y="1421720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 ()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1" name="Google Shape;1031;p67"/>
          <p:cNvSpPr/>
          <p:nvPr/>
        </p:nvSpPr>
        <p:spPr>
          <a:xfrm>
            <a:off x="2879535" y="3051194"/>
            <a:ext cx="254977" cy="320919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2" name="Google Shape;1032;p67"/>
          <p:cNvGrpSpPr/>
          <p:nvPr/>
        </p:nvGrpSpPr>
        <p:grpSpPr>
          <a:xfrm>
            <a:off x="4151376" y="450854"/>
            <a:ext cx="4885193" cy="4239173"/>
            <a:chOff x="7025843" y="2048608"/>
            <a:chExt cx="5072006" cy="4401282"/>
          </a:xfrm>
        </p:grpSpPr>
        <p:pic>
          <p:nvPicPr>
            <p:cNvPr id="1033" name="Google Shape;1033;p6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25843" y="2048608"/>
              <a:ext cx="5072006" cy="4401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67"/>
            <p:cNvSpPr/>
            <p:nvPr/>
          </p:nvSpPr>
          <p:spPr>
            <a:xfrm>
              <a:off x="7192108" y="5776546"/>
              <a:ext cx="2749061" cy="535354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5" name="Google Shape;1035;p67"/>
          <p:cNvSpPr txBox="1"/>
          <p:nvPr/>
        </p:nvSpPr>
        <p:spPr>
          <a:xfrm>
            <a:off x="5066924" y="126328"/>
            <a:ext cx="30540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Fragment Shader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43" name="Google Shape;1043;p6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44" name="Google Shape;1044;p6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5" name="Google Shape;1045;p6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6" name="Google Shape;1046;p6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7" name="Google Shape;1047;p6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48" name="Google Shape;1048;p6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49" name="Google Shape;1049;p6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0" name="Google Shape;1050;p6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1" name="Google Shape;1051;p6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52" name="Google Shape;1052;p6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053" name="Google Shape;1053;p68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4" name="Google Shape;1054;p68"/>
          <p:cNvSpPr/>
          <p:nvPr/>
        </p:nvSpPr>
        <p:spPr>
          <a:xfrm>
            <a:off x="971600" y="1421720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 ()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55" name="Google Shape;1055;p68"/>
          <p:cNvGrpSpPr/>
          <p:nvPr/>
        </p:nvGrpSpPr>
        <p:grpSpPr>
          <a:xfrm>
            <a:off x="3207585" y="24384"/>
            <a:ext cx="5881552" cy="5103773"/>
            <a:chOff x="1738312" y="-352425"/>
            <a:chExt cx="8715375" cy="7562850"/>
          </a:xfrm>
        </p:grpSpPr>
        <p:pic>
          <p:nvPicPr>
            <p:cNvPr id="1056" name="Google Shape;1056;p6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8312" y="-352425"/>
              <a:ext cx="8715375" cy="7562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7" name="Google Shape;1057;p68"/>
            <p:cNvSpPr/>
            <p:nvPr/>
          </p:nvSpPr>
          <p:spPr>
            <a:xfrm>
              <a:off x="3622431" y="6400800"/>
              <a:ext cx="2919046" cy="29893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63" name="Google Shape;1063;p6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64" name="Google Shape;1064;p6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5" name="Google Shape;1065;p6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6" name="Google Shape;1066;p6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7" name="Google Shape;1067;p6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68" name="Google Shape;1068;p6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69" name="Google Shape;1069;p6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0" name="Google Shape;1070;p6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1" name="Google Shape;1071;p6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72" name="Google Shape;1072;p6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073" name="Google Shape;1073;p69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4" name="Google Shape;1074;p69"/>
          <p:cNvSpPr/>
          <p:nvPr/>
        </p:nvSpPr>
        <p:spPr>
          <a:xfrm>
            <a:off x="971600" y="1421720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 ()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5" name="Google Shape;1075;p69"/>
          <p:cNvSpPr txBox="1"/>
          <p:nvPr/>
        </p:nvSpPr>
        <p:spPr>
          <a:xfrm>
            <a:off x="3154680" y="991955"/>
            <a:ext cx="5752152" cy="9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這裡我們需要設置用於採樣的紋理，也就是之前儲存第一次繪製結果的對象。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最後，繪製筆記型電腦螢幕。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76" name="Google Shape;1076;p69"/>
          <p:cNvGrpSpPr/>
          <p:nvPr/>
        </p:nvGrpSpPr>
        <p:grpSpPr>
          <a:xfrm>
            <a:off x="791072" y="2088701"/>
            <a:ext cx="7450720" cy="2915845"/>
            <a:chOff x="2543172" y="3135831"/>
            <a:chExt cx="9511081" cy="3722169"/>
          </a:xfrm>
        </p:grpSpPr>
        <p:pic>
          <p:nvPicPr>
            <p:cNvPr id="1077" name="Google Shape;1077;p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43172" y="3135831"/>
              <a:ext cx="9511081" cy="3722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8" name="Google Shape;1078;p69"/>
            <p:cNvSpPr/>
            <p:nvPr/>
          </p:nvSpPr>
          <p:spPr>
            <a:xfrm>
              <a:off x="2699238" y="5096108"/>
              <a:ext cx="6356839" cy="1383824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84" name="Google Shape;1084;p7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85" name="Google Shape;1085;p7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6" name="Google Shape;1086;p7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8" name="Google Shape;1088;p7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89" name="Google Shape;1089;p7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90" name="Google Shape;1090;p7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2" name="Google Shape;1092;p7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93" name="Google Shape;1093;p7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094" name="Google Shape;1094;p70"/>
          <p:cNvSpPr/>
          <p:nvPr/>
        </p:nvSpPr>
        <p:spPr>
          <a:xfrm>
            <a:off x="971601" y="987574"/>
            <a:ext cx="213126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5" name="Google Shape;1095;p70"/>
          <p:cNvSpPr/>
          <p:nvPr/>
        </p:nvSpPr>
        <p:spPr>
          <a:xfrm>
            <a:off x="971600" y="1421720"/>
            <a:ext cx="2131263" cy="338554"/>
          </a:xfrm>
          <a:prstGeom prst="rect">
            <a:avLst/>
          </a:prstGeom>
          <a:noFill/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6" name="Google Shape;1096;p70"/>
          <p:cNvSpPr txBox="1"/>
          <p:nvPr/>
        </p:nvSpPr>
        <p:spPr>
          <a:xfrm>
            <a:off x="197768" y="1902168"/>
            <a:ext cx="4697320" cy="140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本章演示中，可看到一個綜合了許多光照效果的白色筆電模型，其筆電螢幕上顯示了另外一個3D場景。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它將11課中的3D場景渲染到了2D紋理上。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97" name="Google Shape;109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816" y="990916"/>
            <a:ext cx="3403184" cy="325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35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icrosoft JhengHei"/>
              <a:buNone/>
            </a:pPr>
            <a:r>
              <a:rPr lang="en-US">
                <a:solidFill>
                  <a:srgbClr val="002060"/>
                </a:solidFill>
              </a:rPr>
              <a:t>Lesson 12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04" name="Google Shape;1104;p35"/>
          <p:cNvSpPr/>
          <p:nvPr/>
        </p:nvSpPr>
        <p:spPr>
          <a:xfrm>
            <a:off x="2473565" y="1180990"/>
            <a:ext cx="4572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備註：附加完整程式碼於同資料夾裡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5" name="Google Shape;1105;p35"/>
          <p:cNvSpPr/>
          <p:nvPr/>
        </p:nvSpPr>
        <p:spPr>
          <a:xfrm>
            <a:off x="4389120" y="4587974"/>
            <a:ext cx="2036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下次課堂見囉！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6" name="Google Shape;1106;p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1107" name="Google Shape;1107;p35"/>
          <p:cNvSpPr/>
          <p:nvPr/>
        </p:nvSpPr>
        <p:spPr>
          <a:xfrm>
            <a:off x="2473575" y="2089325"/>
            <a:ext cx="457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下次上課選項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進階光照（影子與多重光源）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曲面鏡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three.js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一、動態產生Texture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3" name="Google Shape;173;p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4" name="Google Shape;174;p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8" name="Google Shape;178;p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9" name="Google Shape;179;p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2" name="Google Shape;182;p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3" name="Google Shape;183;p6"/>
          <p:cNvSpPr/>
          <p:nvPr/>
        </p:nvSpPr>
        <p:spPr>
          <a:xfrm>
            <a:off x="971601" y="987574"/>
            <a:ext cx="27835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（三）Shader工作流程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84" name="Google Shape;184;p6"/>
          <p:cNvGrpSpPr/>
          <p:nvPr/>
        </p:nvGrpSpPr>
        <p:grpSpPr>
          <a:xfrm>
            <a:off x="593304" y="1435709"/>
            <a:ext cx="7536913" cy="3666950"/>
            <a:chOff x="838201" y="1444593"/>
            <a:chExt cx="10329770" cy="5025765"/>
          </a:xfrm>
        </p:grpSpPr>
        <p:sp>
          <p:nvSpPr>
            <p:cNvPr id="185" name="Google Shape;185;p6"/>
            <p:cNvSpPr/>
            <p:nvPr/>
          </p:nvSpPr>
          <p:spPr>
            <a:xfrm>
              <a:off x="7933519" y="3198978"/>
              <a:ext cx="512421" cy="59630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833895" y="4391494"/>
              <a:ext cx="1940256" cy="2856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723792" y="3816536"/>
              <a:ext cx="178234" cy="8605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393107" y="3816536"/>
              <a:ext cx="508919" cy="2300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249764" y="3450136"/>
              <a:ext cx="1270478" cy="96863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675114" y="4058346"/>
              <a:ext cx="366020" cy="80566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969414" y="4053417"/>
              <a:ext cx="366020" cy="29163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10462846" y="4571722"/>
              <a:ext cx="320855" cy="5187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901432" y="4798475"/>
              <a:ext cx="883349" cy="3402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862744" y="4345051"/>
              <a:ext cx="1143787" cy="9454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655912" y="4727225"/>
              <a:ext cx="5309245" cy="33034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96" name="Google Shape;196;p6"/>
            <p:cNvCxnSpPr/>
            <p:nvPr/>
          </p:nvCxnSpPr>
          <p:spPr>
            <a:xfrm rot="10800000" flipH="1">
              <a:off x="6441927" y="2902870"/>
              <a:ext cx="1205440" cy="995040"/>
            </a:xfrm>
            <a:prstGeom prst="bentConnector3">
              <a:avLst>
                <a:gd name="adj1" fmla="val 300400"/>
              </a:avLst>
            </a:prstGeom>
            <a:noFill/>
            <a:ln w="57150" cap="flat" cmpd="sng">
              <a:solidFill>
                <a:srgbClr val="DE46E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97" name="Google Shape;197;p6"/>
            <p:cNvSpPr/>
            <p:nvPr/>
          </p:nvSpPr>
          <p:spPr>
            <a:xfrm>
              <a:off x="838201" y="2203068"/>
              <a:ext cx="1157654" cy="3798277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網頁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JavaScript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2333488" y="2319687"/>
              <a:ext cx="1322424" cy="870438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頂點處理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Vertex Processing</a:t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4079898" y="2319687"/>
              <a:ext cx="1425551" cy="870438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幾何生成Primitive Assembly</a:t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982295" y="2203068"/>
              <a:ext cx="1046781" cy="220161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網格化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Rasterizer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(Pixels)</a:t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7677451" y="2319687"/>
              <a:ext cx="1560265" cy="870438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片段處理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Fragment Processing</a:t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9812395" y="2319687"/>
              <a:ext cx="1355575" cy="87043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框架處理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Frame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Processing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0024971" y="3766572"/>
              <a:ext cx="1143000" cy="870438"/>
            </a:xfrm>
            <a:prstGeom prst="rect">
              <a:avLst/>
            </a:prstGeom>
            <a:solidFill>
              <a:srgbClr val="953734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Frame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Buffer</a:t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7677452" y="3800211"/>
              <a:ext cx="1025589" cy="870438"/>
            </a:xfrm>
            <a:prstGeom prst="rect">
              <a:avLst/>
            </a:prstGeom>
            <a:solidFill>
              <a:srgbClr val="953734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Buffer</a:t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2444702" y="3559402"/>
              <a:ext cx="1121602" cy="870439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 Unpack</a:t>
              </a: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4328381" y="3493459"/>
              <a:ext cx="1121602" cy="870439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 Transfer</a:t>
              </a: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455401" y="4805407"/>
              <a:ext cx="1121602" cy="870439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pack</a:t>
              </a: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08" name="Google Shape;208;p6"/>
            <p:cNvCxnSpPr/>
            <p:nvPr/>
          </p:nvCxnSpPr>
          <p:spPr>
            <a:xfrm>
              <a:off x="7029076" y="2619439"/>
              <a:ext cx="648376" cy="0"/>
            </a:xfrm>
            <a:prstGeom prst="straightConnector1">
              <a:avLst/>
            </a:prstGeom>
            <a:noFill/>
            <a:ln w="57150" cap="flat" cmpd="sng">
              <a:solidFill>
                <a:srgbClr val="DE46E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09" name="Google Shape;209;p6"/>
            <p:cNvCxnSpPr>
              <a:stCxn id="210" idx="3"/>
            </p:cNvCxnSpPr>
            <p:nvPr/>
          </p:nvCxnSpPr>
          <p:spPr>
            <a:xfrm>
              <a:off x="9237717" y="2755050"/>
              <a:ext cx="574800" cy="0"/>
            </a:xfrm>
            <a:prstGeom prst="straightConnector1">
              <a:avLst/>
            </a:prstGeom>
            <a:noFill/>
            <a:ln w="57150" cap="flat" cmpd="sng">
              <a:solidFill>
                <a:srgbClr val="DE46E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1" name="Google Shape;211;p6"/>
            <p:cNvCxnSpPr/>
            <p:nvPr/>
          </p:nvCxnSpPr>
          <p:spPr>
            <a:xfrm>
              <a:off x="1995855" y="3928678"/>
              <a:ext cx="397565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2" name="Google Shape;212;p6"/>
            <p:cNvCxnSpPr/>
            <p:nvPr/>
          </p:nvCxnSpPr>
          <p:spPr>
            <a:xfrm rot="10800000" flipH="1">
              <a:off x="3566304" y="3897909"/>
              <a:ext cx="762077" cy="1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3" name="Google Shape;213;p6"/>
            <p:cNvCxnSpPr/>
            <p:nvPr/>
          </p:nvCxnSpPr>
          <p:spPr>
            <a:xfrm rot="10800000" flipH="1">
              <a:off x="5449983" y="3700079"/>
              <a:ext cx="532311" cy="1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4" name="Google Shape;214;p6"/>
            <p:cNvCxnSpPr>
              <a:stCxn id="206" idx="3"/>
            </p:cNvCxnSpPr>
            <p:nvPr/>
          </p:nvCxnSpPr>
          <p:spPr>
            <a:xfrm>
              <a:off x="5449983" y="3928678"/>
              <a:ext cx="2227500" cy="595500"/>
            </a:xfrm>
            <a:prstGeom prst="bentConnector3">
              <a:avLst>
                <a:gd name="adj1" fmla="val 113792"/>
              </a:avLst>
            </a:prstGeom>
            <a:noFill/>
            <a:ln w="57150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5" name="Google Shape;215;p6"/>
            <p:cNvCxnSpPr/>
            <p:nvPr/>
          </p:nvCxnSpPr>
          <p:spPr>
            <a:xfrm>
              <a:off x="5449983" y="4201791"/>
              <a:ext cx="203471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6"/>
            <p:cNvCxnSpPr/>
            <p:nvPr/>
          </p:nvCxnSpPr>
          <p:spPr>
            <a:xfrm>
              <a:off x="5644662" y="4192999"/>
              <a:ext cx="0" cy="468858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6"/>
            <p:cNvCxnSpPr/>
            <p:nvPr/>
          </p:nvCxnSpPr>
          <p:spPr>
            <a:xfrm flipH="1">
              <a:off x="5644662" y="4953842"/>
              <a:ext cx="8792" cy="355598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6"/>
            <p:cNvCxnSpPr/>
            <p:nvPr/>
          </p:nvCxnSpPr>
          <p:spPr>
            <a:xfrm rot="10800000">
              <a:off x="3577003" y="5279397"/>
              <a:ext cx="2067659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9" name="Google Shape;219;p6"/>
            <p:cNvSpPr/>
            <p:nvPr/>
          </p:nvSpPr>
          <p:spPr>
            <a:xfrm>
              <a:off x="8915294" y="4500303"/>
              <a:ext cx="1038686" cy="699967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Read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Control</a:t>
              </a: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20" name="Google Shape;220;p6"/>
            <p:cNvCxnSpPr/>
            <p:nvPr/>
          </p:nvCxnSpPr>
          <p:spPr>
            <a:xfrm>
              <a:off x="10658015" y="4637010"/>
              <a:ext cx="0" cy="34638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6"/>
            <p:cNvCxnSpPr/>
            <p:nvPr/>
          </p:nvCxnSpPr>
          <p:spPr>
            <a:xfrm rot="10800000">
              <a:off x="9865267" y="4983392"/>
              <a:ext cx="817387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2" name="Google Shape;222;p6"/>
            <p:cNvCxnSpPr/>
            <p:nvPr/>
          </p:nvCxnSpPr>
          <p:spPr>
            <a:xfrm rot="10800000">
              <a:off x="3815862" y="4859077"/>
              <a:ext cx="5166879" cy="1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6"/>
            <p:cNvCxnSpPr/>
            <p:nvPr/>
          </p:nvCxnSpPr>
          <p:spPr>
            <a:xfrm rot="10800000">
              <a:off x="3815479" y="4177557"/>
              <a:ext cx="10639" cy="67248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6"/>
            <p:cNvCxnSpPr/>
            <p:nvPr/>
          </p:nvCxnSpPr>
          <p:spPr>
            <a:xfrm>
              <a:off x="3815862" y="4201791"/>
              <a:ext cx="512519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5" name="Google Shape;225;p6"/>
            <p:cNvCxnSpPr/>
            <p:nvPr/>
          </p:nvCxnSpPr>
          <p:spPr>
            <a:xfrm>
              <a:off x="10603525" y="3190125"/>
              <a:ext cx="0" cy="576447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226" name="Google Shape;226;p6"/>
            <p:cNvCxnSpPr/>
            <p:nvPr/>
          </p:nvCxnSpPr>
          <p:spPr>
            <a:xfrm rot="10800000">
              <a:off x="1995855" y="5179138"/>
              <a:ext cx="459546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7" name="Google Shape;227;p6"/>
            <p:cNvCxnSpPr/>
            <p:nvPr/>
          </p:nvCxnSpPr>
          <p:spPr>
            <a:xfrm>
              <a:off x="6172895" y="6322631"/>
              <a:ext cx="791308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8" name="Google Shape;228;p6"/>
            <p:cNvCxnSpPr/>
            <p:nvPr/>
          </p:nvCxnSpPr>
          <p:spPr>
            <a:xfrm>
              <a:off x="1995855" y="2754906"/>
              <a:ext cx="438148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9" name="Google Shape;229;p6"/>
            <p:cNvCxnSpPr>
              <a:stCxn id="198" idx="3"/>
              <a:endCxn id="199" idx="1"/>
            </p:cNvCxnSpPr>
            <p:nvPr/>
          </p:nvCxnSpPr>
          <p:spPr>
            <a:xfrm>
              <a:off x="3655912" y="2754906"/>
              <a:ext cx="4239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30" name="Google Shape;230;p6"/>
            <p:cNvCxnSpPr>
              <a:stCxn id="199" idx="3"/>
            </p:cNvCxnSpPr>
            <p:nvPr/>
          </p:nvCxnSpPr>
          <p:spPr>
            <a:xfrm>
              <a:off x="5505449" y="2754906"/>
              <a:ext cx="5127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31" name="Google Shape;231;p6"/>
            <p:cNvCxnSpPr/>
            <p:nvPr/>
          </p:nvCxnSpPr>
          <p:spPr>
            <a:xfrm>
              <a:off x="6152622" y="5341712"/>
              <a:ext cx="804375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2" name="Google Shape;232;p6"/>
            <p:cNvSpPr txBox="1"/>
            <p:nvPr/>
          </p:nvSpPr>
          <p:spPr>
            <a:xfrm>
              <a:off x="6956996" y="5138725"/>
              <a:ext cx="2280721" cy="35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像素群 (Pixel Groups)</a:t>
              </a:r>
              <a:endParaRPr sz="11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33" name="Google Shape;233;p6"/>
            <p:cNvCxnSpPr/>
            <p:nvPr/>
          </p:nvCxnSpPr>
          <p:spPr>
            <a:xfrm>
              <a:off x="6152622" y="5675846"/>
              <a:ext cx="804375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4" name="Google Shape;234;p6"/>
            <p:cNvSpPr txBox="1"/>
            <p:nvPr/>
          </p:nvSpPr>
          <p:spPr>
            <a:xfrm>
              <a:off x="6956997" y="5458328"/>
              <a:ext cx="1559168" cy="35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頂點 (Vertices)</a:t>
              </a:r>
              <a:endParaRPr sz="11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35" name="Google Shape;235;p6"/>
            <p:cNvCxnSpPr/>
            <p:nvPr/>
          </p:nvCxnSpPr>
          <p:spPr>
            <a:xfrm>
              <a:off x="6152621" y="6005129"/>
              <a:ext cx="804375" cy="0"/>
            </a:xfrm>
            <a:prstGeom prst="straightConnector1">
              <a:avLst/>
            </a:prstGeom>
            <a:noFill/>
            <a:ln w="38100" cap="flat" cmpd="sng">
              <a:solidFill>
                <a:srgbClr val="DE46E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6" name="Google Shape;236;p6"/>
            <p:cNvSpPr txBox="1"/>
            <p:nvPr/>
          </p:nvSpPr>
          <p:spPr>
            <a:xfrm>
              <a:off x="6964204" y="5766899"/>
              <a:ext cx="2000955" cy="35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7030A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片段 (Fragment)</a:t>
              </a:r>
              <a:endParaRPr sz="1100" b="1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7" name="Google Shape;237;p6"/>
            <p:cNvSpPr txBox="1"/>
            <p:nvPr/>
          </p:nvSpPr>
          <p:spPr>
            <a:xfrm>
              <a:off x="6956996" y="6111807"/>
              <a:ext cx="2600242" cy="35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材質貼圖 (Texture)</a:t>
              </a:r>
              <a:endParaRPr sz="11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38" name="Google Shape;238;p6"/>
            <p:cNvCxnSpPr>
              <a:stCxn id="204" idx="0"/>
            </p:cNvCxnSpPr>
            <p:nvPr/>
          </p:nvCxnSpPr>
          <p:spPr>
            <a:xfrm rot="10800000">
              <a:off x="8187247" y="3190011"/>
              <a:ext cx="3000" cy="610200"/>
            </a:xfrm>
            <a:prstGeom prst="straightConnector1">
              <a:avLst/>
            </a:prstGeom>
            <a:noFill/>
            <a:ln w="57150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9" name="Google Shape;239;p6"/>
            <p:cNvSpPr/>
            <p:nvPr/>
          </p:nvSpPr>
          <p:spPr>
            <a:xfrm>
              <a:off x="2269067" y="2111724"/>
              <a:ext cx="1473200" cy="129068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4047042" y="2101879"/>
              <a:ext cx="1473200" cy="129068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00B05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7647367" y="2109710"/>
              <a:ext cx="1590350" cy="129068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DE46EA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1" name="Google Shape;241;p6"/>
            <p:cNvSpPr txBox="1"/>
            <p:nvPr/>
          </p:nvSpPr>
          <p:spPr>
            <a:xfrm>
              <a:off x="7340607" y="1463091"/>
              <a:ext cx="2184447" cy="590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7030A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片段著色器 (Fragment Shader)</a:t>
              </a:r>
              <a:endParaRPr sz="1100" b="1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2" name="Google Shape;242;p6"/>
            <p:cNvSpPr txBox="1"/>
            <p:nvPr/>
          </p:nvSpPr>
          <p:spPr>
            <a:xfrm>
              <a:off x="3742266" y="1444594"/>
              <a:ext cx="2191213" cy="590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97480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幾何著色器 (Geometry Shader)</a:t>
              </a:r>
              <a:endParaRPr sz="1100" b="1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3" name="Google Shape;243;p6"/>
            <p:cNvSpPr txBox="1"/>
            <p:nvPr/>
          </p:nvSpPr>
          <p:spPr>
            <a:xfrm>
              <a:off x="2084662" y="1444593"/>
              <a:ext cx="1916221" cy="590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頂點著色器 </a:t>
              </a:r>
              <a:endParaRPr sz="11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(Vertex Shader)</a:t>
              </a:r>
              <a:endParaRPr sz="11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5476507" y="4670649"/>
              <a:ext cx="271709" cy="312743"/>
            </a:xfrm>
            <a:prstGeom prst="arc">
              <a:avLst>
                <a:gd name="adj1" fmla="val 16200000"/>
                <a:gd name="adj2" fmla="val 5315805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一、動態產生Texture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50" name="Google Shape;250;p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51" name="Google Shape;251;p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55" name="Google Shape;255;p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56" name="Google Shape;256;p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59" name="Google Shape;259;p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971601" y="987574"/>
            <a:ext cx="349676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（四）動態產生Texture的方法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2602048" y="1743212"/>
            <a:ext cx="284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方法1：直接拿其他網頁物件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透過CSS幾何變換放到顯示區域上</a:t>
            </a:r>
            <a:endParaRPr/>
          </a:p>
        </p:txBody>
      </p:sp>
      <p:sp>
        <p:nvSpPr>
          <p:cNvPr id="262" name="Google Shape;262;p7"/>
          <p:cNvSpPr/>
          <p:nvPr/>
        </p:nvSpPr>
        <p:spPr>
          <a:xfrm>
            <a:off x="971601" y="1693164"/>
            <a:ext cx="1630447" cy="623316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rgbClr val="367D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2602048" y="2582295"/>
            <a:ext cx="49935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方法2：直接拿可Texture化的網頁物件讀入Texture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Texture化的網頁物件有&lt;img&gt;、 &lt;video&gt;、&lt;canvas&gt;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(部分瀏覽器可能支援&lt;object&gt;)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971601" y="2639969"/>
            <a:ext cx="1630447" cy="62331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2602048" y="3776721"/>
            <a:ext cx="49935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方法3：直接宣告一個隱藏的新Frame buffer使用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971601" y="3618952"/>
            <a:ext cx="1630447" cy="623316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一、動態產生Texture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72" name="Google Shape;272;p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73" name="Google Shape;273;p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77" name="Google Shape;277;p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78" name="Google Shape;278;p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81" name="Google Shape;281;p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971601" y="987574"/>
            <a:ext cx="349676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（四）動態產生Texture的方法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143874" y="1972537"/>
            <a:ext cx="1630447" cy="623316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rgbClr val="367D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143874" y="2791326"/>
            <a:ext cx="1630447" cy="62331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143874" y="3595457"/>
            <a:ext cx="1630447" cy="623316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6" name="Google Shape;286;p8"/>
          <p:cNvSpPr txBox="1"/>
          <p:nvPr/>
        </p:nvSpPr>
        <p:spPr>
          <a:xfrm>
            <a:off x="3079809" y="1615440"/>
            <a:ext cx="543739" cy="307777"/>
          </a:xfrm>
          <a:prstGeom prst="rect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優點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7" name="Google Shape;287;p8"/>
          <p:cNvSpPr txBox="1"/>
          <p:nvPr/>
        </p:nvSpPr>
        <p:spPr>
          <a:xfrm>
            <a:off x="6580034" y="1615440"/>
            <a:ext cx="543739" cy="307777"/>
          </a:xfrm>
          <a:prstGeom prst="rect">
            <a:avLst/>
          </a:prstGeom>
          <a:noFill/>
          <a:ln w="952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1786824" y="2022585"/>
            <a:ext cx="3067232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幾乎適用所有Web物件，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且不會被瀏覽器或網站安全政策阻擋</a:t>
            </a:r>
            <a:endParaRPr/>
          </a:p>
        </p:txBody>
      </p:sp>
      <p:sp>
        <p:nvSpPr>
          <p:cNvPr id="289" name="Google Shape;289;p8"/>
          <p:cNvSpPr/>
          <p:nvPr/>
        </p:nvSpPr>
        <p:spPr>
          <a:xfrm>
            <a:off x="4907280" y="2125926"/>
            <a:ext cx="3889248" cy="307777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較耗費效能</a:t>
            </a:r>
            <a:endParaRPr/>
          </a:p>
        </p:txBody>
      </p:sp>
      <p:sp>
        <p:nvSpPr>
          <p:cNvPr id="290" name="Google Shape;290;p8"/>
          <p:cNvSpPr/>
          <p:nvPr/>
        </p:nvSpPr>
        <p:spPr>
          <a:xfrm>
            <a:off x="1786824" y="2841374"/>
            <a:ext cx="3067232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不需透過繁瑣的程序宣告並註冊新的Frame buffer，程式碼較簡潔</a:t>
            </a:r>
            <a:endParaRPr/>
          </a:p>
        </p:txBody>
      </p:sp>
      <p:sp>
        <p:nvSpPr>
          <p:cNvPr id="291" name="Google Shape;291;p8"/>
          <p:cNvSpPr/>
          <p:nvPr/>
        </p:nvSpPr>
        <p:spPr>
          <a:xfrm>
            <a:off x="4907280" y="2673878"/>
            <a:ext cx="3889248" cy="738664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和方法1一樣會耗費效能，且部分資源會被瀏覽器或網站安全政策阻擋，此法僅適用於&lt;img&gt;、&lt;video&gt;和&lt;canvas&gt;</a:t>
            </a:r>
            <a:endParaRPr/>
          </a:p>
        </p:txBody>
      </p:sp>
      <p:sp>
        <p:nvSpPr>
          <p:cNvPr id="292" name="Google Shape;292;p8"/>
          <p:cNvSpPr/>
          <p:nvPr/>
        </p:nvSpPr>
        <p:spPr>
          <a:xfrm>
            <a:off x="1786824" y="3753226"/>
            <a:ext cx="3067232" cy="30777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節省效能</a:t>
            </a:r>
            <a:endParaRPr/>
          </a:p>
        </p:txBody>
      </p:sp>
      <p:sp>
        <p:nvSpPr>
          <p:cNvPr id="293" name="Google Shape;293;p8"/>
          <p:cNvSpPr/>
          <p:nvPr/>
        </p:nvSpPr>
        <p:spPr>
          <a:xfrm>
            <a:off x="4907280" y="3686763"/>
            <a:ext cx="3889248" cy="52322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需要繁瑣的程序宣告並註冊新的Frame buffer，且部分資源會被瀏覽器或網站安全政策阻擋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04" name="Google Shape;304;p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05" name="Google Shape;305;p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08" name="Google Shape;308;p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09" name="Google Shape;309;p9"/>
          <p:cNvSpPr/>
          <p:nvPr/>
        </p:nvSpPr>
        <p:spPr>
          <a:xfrm>
            <a:off x="971601" y="987574"/>
            <a:ext cx="208249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（一）實作方法1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3190286" y="987574"/>
            <a:ext cx="5953714" cy="393954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setCSS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prop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ele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'Webkit'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prop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val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ele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prop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toLowerCase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()]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val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applyProjectionMatrix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result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mat4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pj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mat4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mat4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TopMatrix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"projection"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pj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pj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]=-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pj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r>
              <a:rPr lang="en-US" sz="9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//z flip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pj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]=-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pj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mat4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multiply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pj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matrix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result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result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MatrixToCSS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//矩陣轉字串。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'matrix3d'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/\[/g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'('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/\]/g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')'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getModelCSS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'translate(-50%,-50%) '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//CSS的Local coordinate校正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9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//WebGL矩陣轉為CSS語法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MatrixToCSS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applyProjectionMatrix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TopMatrix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'modelview'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)));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setProjectSpaceCSS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setCSS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projection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'Transform'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,(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'scale('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viewport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clientWidth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9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(-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viewport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clientHeight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900" b="0" i="0" u="none" strike="noStrike" cap="non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0" i="0" u="none" strike="noStrike" cap="non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')'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310895" y="1804172"/>
            <a:ext cx="260908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使用先前示範的WebGL與CSS搭配的做法，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定義將WebGL矩陣轉為CSS程式碼的函數</a:t>
            </a:r>
            <a:endParaRPr/>
          </a:p>
        </p:txBody>
      </p:sp>
      <p:sp>
        <p:nvSpPr>
          <p:cNvPr id="312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20" name="Google Shape;320;p1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21" name="Google Shape;321;p1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25" name="Google Shape;325;p1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26" name="Google Shape;326;p1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29" name="Google Shape;329;p1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30" name="Google Shape;330;p10"/>
          <p:cNvSpPr/>
          <p:nvPr/>
        </p:nvSpPr>
        <p:spPr>
          <a:xfrm>
            <a:off x="971601" y="1607094"/>
            <a:ext cx="44951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準備一個要當作Texture的網頁元素，以&lt;iframe&gt;為例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31" name="Google Shape;331;p10"/>
          <p:cNvGrpSpPr/>
          <p:nvPr/>
        </p:nvGrpSpPr>
        <p:grpSpPr>
          <a:xfrm>
            <a:off x="79530" y="2145878"/>
            <a:ext cx="8960838" cy="1646605"/>
            <a:chOff x="759070" y="3592588"/>
            <a:chExt cx="8960838" cy="1646605"/>
          </a:xfrm>
        </p:grpSpPr>
        <p:sp>
          <p:nvSpPr>
            <p:cNvPr id="332" name="Google Shape;332;p10"/>
            <p:cNvSpPr/>
            <p:nvPr/>
          </p:nvSpPr>
          <p:spPr>
            <a:xfrm>
              <a:off x="759070" y="3592588"/>
              <a:ext cx="8960838" cy="1646605"/>
            </a:xfrm>
            <a:prstGeom prst="rect">
              <a:avLst/>
            </a:prstGeom>
            <a:solidFill>
              <a:srgbClr val="F2F2F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&lt;div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id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"viewport"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"GL_VIEWPORT"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style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"width:500px;height:500px;background-color:transparent;position:absolute;"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&lt;div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id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"projection"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"GL_PROJECTION"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&lt;div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id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"ele1"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"GL_OBJ"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style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"width:1000px;height:1000px;background-color:red;"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&lt;iframe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style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"width:1000px;height:1000px"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src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</a:t>
              </a:r>
              <a:r>
                <a:rPr lang="en-US" sz="9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https://zh.wikipedia.org/wiki/WP:首頁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&lt;/iframe&gt;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&lt;/div&gt;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&lt;/div&gt;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&lt;/div&gt;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&lt;div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style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"width:500px;height:500px;position:absolute;"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&lt;canvas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id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"canvas1"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style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"border: none;width:500px;height:500px;position:absolute;"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width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"500"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900" b="0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height</a:t>
              </a:r>
              <a:r>
                <a:rPr lang="en-US" sz="90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900" b="1" i="0" u="none" strike="noStrike" cap="none">
                  <a:solidFill>
                    <a:srgbClr val="8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"500"</a:t>
              </a: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&gt;&lt;/canvas&gt;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&lt;/div&gt;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1154606" y="3881602"/>
              <a:ext cx="7781193" cy="58808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10"/>
          <p:cNvSpPr/>
          <p:nvPr/>
        </p:nvSpPr>
        <p:spPr>
          <a:xfrm>
            <a:off x="971601" y="987574"/>
            <a:ext cx="208249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（一）實作方法1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" name="Google Shape;312;p9"/>
          <p:cNvSpPr/>
          <p:nvPr/>
        </p:nvSpPr>
        <p:spPr>
          <a:xfrm>
            <a:off x="3825444" y="197768"/>
            <a:ext cx="1630500" cy="623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透過CSS幾何變換</a:t>
            </a:r>
            <a:endParaRPr sz="1400" b="1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13;p9"/>
          <p:cNvSpPr/>
          <p:nvPr/>
        </p:nvSpPr>
        <p:spPr>
          <a:xfrm>
            <a:off x="5577891" y="197768"/>
            <a:ext cx="1630500" cy="623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網頁物件</a:t>
            </a:r>
            <a:endParaRPr sz="14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直接讀入Texture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14;p9"/>
          <p:cNvSpPr/>
          <p:nvPr/>
        </p:nvSpPr>
        <p:spPr>
          <a:xfrm>
            <a:off x="7330338" y="192056"/>
            <a:ext cx="1630500" cy="62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宣告隱藏的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4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2241</Words>
  <Application>Microsoft Office PowerPoint</Application>
  <PresentationFormat>如螢幕大小 (16:9)</PresentationFormat>
  <Paragraphs>631</Paragraphs>
  <Slides>44</Slides>
  <Notes>44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5" baseType="lpstr">
      <vt:lpstr>Office 佈景主題</vt:lpstr>
      <vt:lpstr>WebGL  Lesson 12</vt:lpstr>
      <vt:lpstr>動態生成Texture</vt:lpstr>
      <vt:lpstr>一、動態產生Texture</vt:lpstr>
      <vt:lpstr>一、動態產生Texture</vt:lpstr>
      <vt:lpstr>一、動態產生Texture</vt:lpstr>
      <vt:lpstr>一、動態產生Texture</vt:lpstr>
      <vt:lpstr>一、動態產生Texture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複習shader工作流程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二、實作</vt:lpstr>
      <vt:lpstr>Lesson 12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 Lesson 12</dc:title>
  <dc:creator>X</dc:creator>
  <cp:lastModifiedBy>X</cp:lastModifiedBy>
  <cp:revision>13</cp:revision>
  <dcterms:created xsi:type="dcterms:W3CDTF">2020-06-27T07:16:06Z</dcterms:created>
  <dcterms:modified xsi:type="dcterms:W3CDTF">2020-12-28T07:38:42Z</dcterms:modified>
</cp:coreProperties>
</file>